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60" d="100"/>
          <a:sy n="60" d="100"/>
        </p:scale>
        <p:origin x="70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it-IT" smtClean="0"/>
              <a:t>Fare clic per modificare lo stile del titolo</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486C9345-AB91-4B8D-8A6A-BE65FE0AE62F}" type="datetimeFigureOut">
              <a:rPr lang="it-IT" smtClean="0"/>
              <a:t>02/05/2014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E36F93C-3217-45F1-9DFF-35C80CB47D90}" type="slidenum">
              <a:rPr lang="it-IT" smtClean="0"/>
              <a:t>‹N›</a:t>
            </a:fld>
            <a:endParaRPr lang="it-IT"/>
          </a:p>
        </p:txBody>
      </p:sp>
    </p:spTree>
    <p:extLst>
      <p:ext uri="{BB962C8B-B14F-4D97-AF65-F5344CB8AC3E}">
        <p14:creationId xmlns:p14="http://schemas.microsoft.com/office/powerpoint/2010/main" val="2669583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486C9345-AB91-4B8D-8A6A-BE65FE0AE62F}" type="datetimeFigureOut">
              <a:rPr lang="it-IT" smtClean="0"/>
              <a:t>02/05/2014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3E36F93C-3217-45F1-9DFF-35C80CB47D90}" type="slidenum">
              <a:rPr lang="it-IT" smtClean="0"/>
              <a:t>‹N›</a:t>
            </a:fld>
            <a:endParaRPr lang="it-IT"/>
          </a:p>
        </p:txBody>
      </p:sp>
    </p:spTree>
    <p:extLst>
      <p:ext uri="{BB962C8B-B14F-4D97-AF65-F5344CB8AC3E}">
        <p14:creationId xmlns:p14="http://schemas.microsoft.com/office/powerpoint/2010/main" val="1736924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it-IT" smtClean="0"/>
              <a:t>Fare clic per modificare lo stile del titolo</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486C9345-AB91-4B8D-8A6A-BE65FE0AE62F}" type="datetimeFigureOut">
              <a:rPr lang="it-IT" smtClean="0"/>
              <a:t>02/05/2014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E36F93C-3217-45F1-9DFF-35C80CB47D90}" type="slidenum">
              <a:rPr lang="it-IT" smtClean="0"/>
              <a:t>‹N›</a:t>
            </a:fld>
            <a:endParaRPr lang="it-IT"/>
          </a:p>
        </p:txBody>
      </p:sp>
    </p:spTree>
    <p:extLst>
      <p:ext uri="{BB962C8B-B14F-4D97-AF65-F5344CB8AC3E}">
        <p14:creationId xmlns:p14="http://schemas.microsoft.com/office/powerpoint/2010/main" val="28973541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it-IT" smtClean="0"/>
              <a:t>Fare clic per modificare lo stile del titolo</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it-IT" smtClean="0"/>
              <a:t>Fare clic per modificare stili del testo dello schema</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486C9345-AB91-4B8D-8A6A-BE65FE0AE62F}" type="datetimeFigureOut">
              <a:rPr lang="it-IT" smtClean="0"/>
              <a:t>02/05/2014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E36F93C-3217-45F1-9DFF-35C80CB47D90}" type="slidenum">
              <a:rPr lang="it-IT" smtClean="0"/>
              <a:t>‹N›</a:t>
            </a:fld>
            <a:endParaRPr lang="it-IT"/>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945917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486C9345-AB91-4B8D-8A6A-BE65FE0AE62F}" type="datetimeFigureOut">
              <a:rPr lang="it-IT" smtClean="0"/>
              <a:t>02/05/2014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E36F93C-3217-45F1-9DFF-35C80CB47D90}" type="slidenum">
              <a:rPr lang="it-IT" smtClean="0"/>
              <a:t>‹N›</a:t>
            </a:fld>
            <a:endParaRPr lang="it-IT"/>
          </a:p>
        </p:txBody>
      </p:sp>
    </p:spTree>
    <p:extLst>
      <p:ext uri="{BB962C8B-B14F-4D97-AF65-F5344CB8AC3E}">
        <p14:creationId xmlns:p14="http://schemas.microsoft.com/office/powerpoint/2010/main" val="36661264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86C9345-AB91-4B8D-8A6A-BE65FE0AE62F}" type="datetimeFigureOut">
              <a:rPr lang="it-IT" smtClean="0"/>
              <a:t>02/05/2014</a:t>
            </a:fld>
            <a:endParaRPr lang="it-IT"/>
          </a:p>
        </p:txBody>
      </p:sp>
      <p:sp>
        <p:nvSpPr>
          <p:cNvPr id="4"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E36F93C-3217-45F1-9DFF-35C80CB47D90}" type="slidenum">
              <a:rPr lang="it-IT" smtClean="0"/>
              <a:t>‹N›</a:t>
            </a:fld>
            <a:endParaRPr lang="it-IT"/>
          </a:p>
        </p:txBody>
      </p:sp>
    </p:spTree>
    <p:extLst>
      <p:ext uri="{BB962C8B-B14F-4D97-AF65-F5344CB8AC3E}">
        <p14:creationId xmlns:p14="http://schemas.microsoft.com/office/powerpoint/2010/main" val="20916177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86C9345-AB91-4B8D-8A6A-BE65FE0AE62F}" type="datetimeFigureOut">
              <a:rPr lang="it-IT" smtClean="0"/>
              <a:t>02/05/2014</a:t>
            </a:fld>
            <a:endParaRPr lang="it-IT"/>
          </a:p>
        </p:txBody>
      </p:sp>
      <p:sp>
        <p:nvSpPr>
          <p:cNvPr id="4"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E36F93C-3217-45F1-9DFF-35C80CB47D90}" type="slidenum">
              <a:rPr lang="it-IT" smtClean="0"/>
              <a:t>‹N›</a:t>
            </a:fld>
            <a:endParaRPr lang="it-IT"/>
          </a:p>
        </p:txBody>
      </p:sp>
    </p:spTree>
    <p:extLst>
      <p:ext uri="{BB962C8B-B14F-4D97-AF65-F5344CB8AC3E}">
        <p14:creationId xmlns:p14="http://schemas.microsoft.com/office/powerpoint/2010/main" val="14289493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nchor="t" anchorCtr="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486C9345-AB91-4B8D-8A6A-BE65FE0AE62F}" type="datetimeFigureOut">
              <a:rPr lang="it-IT" smtClean="0"/>
              <a:t>02/05/2014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E36F93C-3217-45F1-9DFF-35C80CB47D90}" type="slidenum">
              <a:rPr lang="it-IT" smtClean="0"/>
              <a:t>‹N›</a:t>
            </a:fld>
            <a:endParaRPr lang="it-IT"/>
          </a:p>
        </p:txBody>
      </p:sp>
    </p:spTree>
    <p:extLst>
      <p:ext uri="{BB962C8B-B14F-4D97-AF65-F5344CB8AC3E}">
        <p14:creationId xmlns:p14="http://schemas.microsoft.com/office/powerpoint/2010/main" val="40169604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486C9345-AB91-4B8D-8A6A-BE65FE0AE62F}" type="datetimeFigureOut">
              <a:rPr lang="it-IT" smtClean="0"/>
              <a:t>02/05/2014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E36F93C-3217-45F1-9DFF-35C80CB47D90}" type="slidenum">
              <a:rPr lang="it-IT" smtClean="0"/>
              <a:t>‹N›</a:t>
            </a:fld>
            <a:endParaRPr lang="it-IT"/>
          </a:p>
        </p:txBody>
      </p:sp>
    </p:spTree>
    <p:extLst>
      <p:ext uri="{BB962C8B-B14F-4D97-AF65-F5344CB8AC3E}">
        <p14:creationId xmlns:p14="http://schemas.microsoft.com/office/powerpoint/2010/main" val="578554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3"/>
          <p:cNvSpPr>
            <a:spLocks noGrp="1"/>
          </p:cNvSpPr>
          <p:nvPr>
            <p:ph type="dt" sz="half" idx="10"/>
          </p:nvPr>
        </p:nvSpPr>
        <p:spPr/>
        <p:txBody>
          <a:bodyPr/>
          <a:lstStyle/>
          <a:p>
            <a:fld id="{486C9345-AB91-4B8D-8A6A-BE65FE0AE62F}" type="datetimeFigureOut">
              <a:rPr lang="it-IT" smtClean="0"/>
              <a:t>02/05/2014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E36F93C-3217-45F1-9DFF-35C80CB47D90}" type="slidenum">
              <a:rPr lang="it-IT" smtClean="0"/>
              <a:t>‹N›</a:t>
            </a:fld>
            <a:endParaRPr lang="it-IT"/>
          </a:p>
        </p:txBody>
      </p:sp>
    </p:spTree>
    <p:extLst>
      <p:ext uri="{BB962C8B-B14F-4D97-AF65-F5344CB8AC3E}">
        <p14:creationId xmlns:p14="http://schemas.microsoft.com/office/powerpoint/2010/main" val="10696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486C9345-AB91-4B8D-8A6A-BE65FE0AE62F}" type="datetimeFigureOut">
              <a:rPr lang="it-IT" smtClean="0"/>
              <a:t>02/05/2014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E36F93C-3217-45F1-9DFF-35C80CB47D90}" type="slidenum">
              <a:rPr lang="it-IT" smtClean="0"/>
              <a:t>‹N›</a:t>
            </a:fld>
            <a:endParaRPr lang="it-IT"/>
          </a:p>
        </p:txBody>
      </p:sp>
    </p:spTree>
    <p:extLst>
      <p:ext uri="{BB962C8B-B14F-4D97-AF65-F5344CB8AC3E}">
        <p14:creationId xmlns:p14="http://schemas.microsoft.com/office/powerpoint/2010/main" val="28580822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486C9345-AB91-4B8D-8A6A-BE65FE0AE62F}" type="datetimeFigureOut">
              <a:rPr lang="it-IT" smtClean="0"/>
              <a:t>02/05/2014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3E36F93C-3217-45F1-9DFF-35C80CB47D90}" type="slidenum">
              <a:rPr lang="it-IT" smtClean="0"/>
              <a:t>‹N›</a:t>
            </a:fld>
            <a:endParaRPr lang="it-IT"/>
          </a:p>
        </p:txBody>
      </p:sp>
    </p:spTree>
    <p:extLst>
      <p:ext uri="{BB962C8B-B14F-4D97-AF65-F5344CB8AC3E}">
        <p14:creationId xmlns:p14="http://schemas.microsoft.com/office/powerpoint/2010/main" val="1621053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486C9345-AB91-4B8D-8A6A-BE65FE0AE62F}" type="datetimeFigureOut">
              <a:rPr lang="it-IT" smtClean="0"/>
              <a:t>02/05/2014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3E36F93C-3217-45F1-9DFF-35C80CB47D90}" type="slidenum">
              <a:rPr lang="it-IT" smtClean="0"/>
              <a:t>‹N›</a:t>
            </a:fld>
            <a:endParaRPr lang="it-IT"/>
          </a:p>
        </p:txBody>
      </p:sp>
    </p:spTree>
    <p:extLst>
      <p:ext uri="{BB962C8B-B14F-4D97-AF65-F5344CB8AC3E}">
        <p14:creationId xmlns:p14="http://schemas.microsoft.com/office/powerpoint/2010/main" val="2189076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7" name="Date Placeholder 2"/>
          <p:cNvSpPr>
            <a:spLocks noGrp="1"/>
          </p:cNvSpPr>
          <p:nvPr>
            <p:ph type="dt" sz="half" idx="10"/>
          </p:nvPr>
        </p:nvSpPr>
        <p:spPr/>
        <p:txBody>
          <a:bodyPr/>
          <a:lstStyle/>
          <a:p>
            <a:fld id="{486C9345-AB91-4B8D-8A6A-BE65FE0AE62F}" type="datetimeFigureOut">
              <a:rPr lang="it-IT" smtClean="0"/>
              <a:t>02/05/2014</a:t>
            </a:fld>
            <a:endParaRPr lang="it-IT"/>
          </a:p>
        </p:txBody>
      </p:sp>
      <p:sp>
        <p:nvSpPr>
          <p:cNvPr id="5" name="Footer Placeholder 3"/>
          <p:cNvSpPr>
            <a:spLocks noGrp="1"/>
          </p:cNvSpPr>
          <p:nvPr>
            <p:ph type="ftr" sz="quarter" idx="11"/>
          </p:nvPr>
        </p:nvSpPr>
        <p:spPr/>
        <p:txBody>
          <a:bodyPr/>
          <a:lstStyle/>
          <a:p>
            <a:endParaRPr lang="it-IT"/>
          </a:p>
        </p:txBody>
      </p:sp>
      <p:sp>
        <p:nvSpPr>
          <p:cNvPr id="6" name="Slide Number Placeholder 4"/>
          <p:cNvSpPr>
            <a:spLocks noGrp="1"/>
          </p:cNvSpPr>
          <p:nvPr>
            <p:ph type="sldNum" sz="quarter" idx="12"/>
          </p:nvPr>
        </p:nvSpPr>
        <p:spPr/>
        <p:txBody>
          <a:bodyPr/>
          <a:lstStyle/>
          <a:p>
            <a:fld id="{3E36F93C-3217-45F1-9DFF-35C80CB47D90}" type="slidenum">
              <a:rPr lang="it-IT" smtClean="0"/>
              <a:t>‹N›</a:t>
            </a:fld>
            <a:endParaRPr lang="it-IT"/>
          </a:p>
        </p:txBody>
      </p:sp>
    </p:spTree>
    <p:extLst>
      <p:ext uri="{BB962C8B-B14F-4D97-AF65-F5344CB8AC3E}">
        <p14:creationId xmlns:p14="http://schemas.microsoft.com/office/powerpoint/2010/main" val="3657459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86C9345-AB91-4B8D-8A6A-BE65FE0AE62F}" type="datetimeFigureOut">
              <a:rPr lang="it-IT" smtClean="0"/>
              <a:t>02/05/2014</a:t>
            </a:fld>
            <a:endParaRPr lang="it-IT"/>
          </a:p>
        </p:txBody>
      </p:sp>
      <p:sp>
        <p:nvSpPr>
          <p:cNvPr id="5" name="Footer Placeholder 2"/>
          <p:cNvSpPr>
            <a:spLocks noGrp="1"/>
          </p:cNvSpPr>
          <p:nvPr>
            <p:ph type="ftr" sz="quarter" idx="11"/>
          </p:nvPr>
        </p:nvSpPr>
        <p:spPr/>
        <p:txBody>
          <a:bodyPr/>
          <a:lstStyle/>
          <a:p>
            <a:endParaRPr lang="it-IT"/>
          </a:p>
        </p:txBody>
      </p:sp>
      <p:sp>
        <p:nvSpPr>
          <p:cNvPr id="6" name="Slide Number Placeholder 3"/>
          <p:cNvSpPr>
            <a:spLocks noGrp="1"/>
          </p:cNvSpPr>
          <p:nvPr>
            <p:ph type="sldNum" sz="quarter" idx="12"/>
          </p:nvPr>
        </p:nvSpPr>
        <p:spPr/>
        <p:txBody>
          <a:bodyPr/>
          <a:lstStyle/>
          <a:p>
            <a:fld id="{3E36F93C-3217-45F1-9DFF-35C80CB47D90}" type="slidenum">
              <a:rPr lang="it-IT" smtClean="0"/>
              <a:t>‹N›</a:t>
            </a:fld>
            <a:endParaRPr lang="it-IT"/>
          </a:p>
        </p:txBody>
      </p:sp>
    </p:spTree>
    <p:extLst>
      <p:ext uri="{BB962C8B-B14F-4D97-AF65-F5344CB8AC3E}">
        <p14:creationId xmlns:p14="http://schemas.microsoft.com/office/powerpoint/2010/main" val="2679608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7" name="Date Placeholder 4"/>
          <p:cNvSpPr>
            <a:spLocks noGrp="1"/>
          </p:cNvSpPr>
          <p:nvPr>
            <p:ph type="dt" sz="half" idx="10"/>
          </p:nvPr>
        </p:nvSpPr>
        <p:spPr/>
        <p:txBody>
          <a:bodyPr/>
          <a:lstStyle/>
          <a:p>
            <a:fld id="{486C9345-AB91-4B8D-8A6A-BE65FE0AE62F}" type="datetimeFigureOut">
              <a:rPr lang="it-IT" smtClean="0"/>
              <a:t>02/05/2014</a:t>
            </a:fld>
            <a:endParaRPr lang="it-IT"/>
          </a:p>
        </p:txBody>
      </p:sp>
      <p:sp>
        <p:nvSpPr>
          <p:cNvPr id="5" name="Footer Placeholder 5"/>
          <p:cNvSpPr>
            <a:spLocks noGrp="1"/>
          </p:cNvSpPr>
          <p:nvPr>
            <p:ph type="ftr" sz="quarter" idx="11"/>
          </p:nvPr>
        </p:nvSpPr>
        <p:spPr/>
        <p:txBody>
          <a:bodyPr/>
          <a:lstStyle/>
          <a:p>
            <a:endParaRPr lang="it-IT"/>
          </a:p>
        </p:txBody>
      </p:sp>
      <p:sp>
        <p:nvSpPr>
          <p:cNvPr id="6" name="Slide Number Placeholder 6"/>
          <p:cNvSpPr>
            <a:spLocks noGrp="1"/>
          </p:cNvSpPr>
          <p:nvPr>
            <p:ph type="sldNum" sz="quarter" idx="12"/>
          </p:nvPr>
        </p:nvSpPr>
        <p:spPr/>
        <p:txBody>
          <a:bodyPr/>
          <a:lstStyle/>
          <a:p>
            <a:fld id="{3E36F93C-3217-45F1-9DFF-35C80CB47D90}" type="slidenum">
              <a:rPr lang="it-IT" smtClean="0"/>
              <a:t>‹N›</a:t>
            </a:fld>
            <a:endParaRPr lang="it-IT"/>
          </a:p>
        </p:txBody>
      </p:sp>
    </p:spTree>
    <p:extLst>
      <p:ext uri="{BB962C8B-B14F-4D97-AF65-F5344CB8AC3E}">
        <p14:creationId xmlns:p14="http://schemas.microsoft.com/office/powerpoint/2010/main" val="3102900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486C9345-AB91-4B8D-8A6A-BE65FE0AE62F}" type="datetimeFigureOut">
              <a:rPr lang="it-IT" smtClean="0"/>
              <a:t>02/05/2014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3E36F93C-3217-45F1-9DFF-35C80CB47D90}" type="slidenum">
              <a:rPr lang="it-IT" smtClean="0"/>
              <a:t>‹N›</a:t>
            </a:fld>
            <a:endParaRPr lang="it-IT"/>
          </a:p>
        </p:txBody>
      </p:sp>
    </p:spTree>
    <p:extLst>
      <p:ext uri="{BB962C8B-B14F-4D97-AF65-F5344CB8AC3E}">
        <p14:creationId xmlns:p14="http://schemas.microsoft.com/office/powerpoint/2010/main" val="2098162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86C9345-AB91-4B8D-8A6A-BE65FE0AE62F}" type="datetimeFigureOut">
              <a:rPr lang="it-IT" smtClean="0"/>
              <a:t>02/05/2014</a:t>
            </a:fld>
            <a:endParaRPr lang="it-IT"/>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it-IT"/>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3E36F93C-3217-45F1-9DFF-35C80CB47D90}" type="slidenum">
              <a:rPr lang="it-IT" smtClean="0"/>
              <a:t>‹N›</a:t>
            </a:fld>
            <a:endParaRPr lang="it-IT"/>
          </a:p>
        </p:txBody>
      </p:sp>
    </p:spTree>
    <p:extLst>
      <p:ext uri="{BB962C8B-B14F-4D97-AF65-F5344CB8AC3E}">
        <p14:creationId xmlns:p14="http://schemas.microsoft.com/office/powerpoint/2010/main" val="4219626409"/>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it.wikipedia.org/wiki/Luigi_Ciotti" TargetMode="External"/><Relationship Id="rId7" Type="http://schemas.openxmlformats.org/officeDocument/2006/relationships/hyperlink" Target="http://it.wikipedia.org/wiki/Carlo_Alberto_Dalla_Chiesa" TargetMode="External"/><Relationship Id="rId2" Type="http://schemas.openxmlformats.org/officeDocument/2006/relationships/hyperlink" Target="http://theglobaljournal.net/" TargetMode="External"/><Relationship Id="rId1" Type="http://schemas.openxmlformats.org/officeDocument/2006/relationships/slideLayout" Target="../slideLayouts/slideLayout2.xml"/><Relationship Id="rId6" Type="http://schemas.openxmlformats.org/officeDocument/2006/relationships/hyperlink" Target="http://it.wikipedia.org/wiki/Nando_Dalla_Chiesa" TargetMode="External"/><Relationship Id="rId5" Type="http://schemas.openxmlformats.org/officeDocument/2006/relationships/hyperlink" Target="http://it.wikipedia.org/wiki/Narcomafie" TargetMode="External"/><Relationship Id="rId4" Type="http://schemas.openxmlformats.org/officeDocument/2006/relationships/hyperlink" Target="http://it.wikipedia.org/wiki/Gruppo_Abele"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it.wikipedia.org/wiki/2009" TargetMode="External"/><Relationship Id="rId3" Type="http://schemas.openxmlformats.org/officeDocument/2006/relationships/hyperlink" Target="http://it.wikipedia.org/wiki/Mafia" TargetMode="External"/><Relationship Id="rId7" Type="http://schemas.openxmlformats.org/officeDocument/2006/relationships/hyperlink" Target="http://it.wikipedia.org/wiki/2008" TargetMode="External"/><Relationship Id="rId2" Type="http://schemas.openxmlformats.org/officeDocument/2006/relationships/hyperlink" Target="http://it.wikipedia.org/wiki/1995" TargetMode="External"/><Relationship Id="rId1" Type="http://schemas.openxmlformats.org/officeDocument/2006/relationships/slideLayout" Target="../slideLayouts/slideLayout2.xml"/><Relationship Id="rId6" Type="http://schemas.openxmlformats.org/officeDocument/2006/relationships/hyperlink" Target="http://it.wikipedia.org/wiki/Consiglio_Economico_e_Sociale_delle_Nazioni_Unite" TargetMode="External"/><Relationship Id="rId11" Type="http://schemas.openxmlformats.org/officeDocument/2006/relationships/hyperlink" Target="http://it.wikipedia.org/wiki/Organizzazione_non_governativa" TargetMode="External"/><Relationship Id="rId5" Type="http://schemas.openxmlformats.org/officeDocument/2006/relationships/hyperlink" Target="http://it.wikipedia.org/wiki/Ministero_del_Lavoro_e_della_Previdenza_Sociale" TargetMode="External"/><Relationship Id="rId10" Type="http://schemas.openxmlformats.org/officeDocument/2006/relationships/hyperlink" Target="http://it.wikipedia.org/wiki/2012" TargetMode="External"/><Relationship Id="rId4" Type="http://schemas.openxmlformats.org/officeDocument/2006/relationships/hyperlink" Target="http://it.wikipedia.org/wiki/1996" TargetMode="External"/><Relationship Id="rId9" Type="http://schemas.openxmlformats.org/officeDocument/2006/relationships/hyperlink" Target="http://it.wikipedia.org/wiki/Comitato_Economico_e_Sociale_Europeo"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666272" y="4809464"/>
            <a:ext cx="8825658" cy="861420"/>
          </a:xfrm>
        </p:spPr>
        <p:txBody>
          <a:bodyPr/>
          <a:lstStyle/>
          <a:p>
            <a:pPr algn="ctr"/>
            <a:r>
              <a:rPr lang="it-IT" dirty="0" smtClean="0"/>
              <a:t>Lavoro di Claudio Cioffi, yasmin gargiulo, Riccardo caccavale, Roberto Zanchi e oleh – CL. 3^D</a:t>
            </a:r>
            <a:endParaRPr lang="it-IT" dirty="0"/>
          </a:p>
        </p:txBody>
      </p:sp>
      <p:sp>
        <p:nvSpPr>
          <p:cNvPr id="6" name="Rettangolo 5"/>
          <p:cNvSpPr/>
          <p:nvPr/>
        </p:nvSpPr>
        <p:spPr>
          <a:xfrm>
            <a:off x="2725444" y="2069431"/>
            <a:ext cx="6707313" cy="1569660"/>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it-IT" sz="9600" b="1" cap="none" spc="0" dirty="0" smtClean="0">
                <a:ln/>
                <a:solidFill>
                  <a:schemeClr val="accent4"/>
                </a:solidFill>
                <a:effectLst/>
                <a:latin typeface="Arial Black" panose="020B0A04020102020204" pitchFamily="34" charset="0"/>
              </a:rPr>
              <a:t>LIBERA</a:t>
            </a:r>
            <a:endParaRPr lang="it-IT" sz="9600" b="1" cap="none" spc="0" dirty="0">
              <a:ln/>
              <a:solidFill>
                <a:schemeClr val="accent4"/>
              </a:solidFill>
              <a:effectLst/>
              <a:latin typeface="Arial Black" panose="020B0A04020102020204" pitchFamily="34" charset="0"/>
            </a:endParaRPr>
          </a:p>
        </p:txBody>
      </p:sp>
      <p:pic>
        <p:nvPicPr>
          <p:cNvPr id="1028" name="Picture 4" descr="Libera. Associazioni, nomi e numeri contro le mafi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3701" y="473011"/>
            <a:ext cx="2699920" cy="26999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03162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85011" y="1467853"/>
            <a:ext cx="11261557" cy="5101389"/>
          </a:xfrm>
        </p:spPr>
        <p:txBody>
          <a:bodyPr>
            <a:normAutofit fontScale="85000" lnSpcReduction="20000"/>
          </a:bodyPr>
          <a:lstStyle/>
          <a:p>
            <a:r>
              <a:rPr lang="it-IT" sz="2800" dirty="0">
                <a:latin typeface="Arial" panose="020B0604020202020204" pitchFamily="34" charset="0"/>
                <a:cs typeface="Arial" panose="020B0604020202020204" pitchFamily="34" charset="0"/>
              </a:rPr>
              <a:t>"</a:t>
            </a:r>
            <a:r>
              <a:rPr lang="it-IT" sz="2800" b="1" dirty="0">
                <a:solidFill>
                  <a:schemeClr val="bg2">
                    <a:lumMod val="60000"/>
                    <a:lumOff val="40000"/>
                  </a:schemeClr>
                </a:solidFill>
                <a:latin typeface="Arial" panose="020B0604020202020204" pitchFamily="34" charset="0"/>
                <a:cs typeface="Arial" panose="020B0604020202020204" pitchFamily="34" charset="0"/>
              </a:rPr>
              <a:t>Libera.</a:t>
            </a:r>
            <a:r>
              <a:rPr lang="it-IT" sz="2800" dirty="0">
                <a:solidFill>
                  <a:schemeClr val="bg2">
                    <a:lumMod val="60000"/>
                    <a:lumOff val="40000"/>
                  </a:schemeClr>
                </a:solidFill>
                <a:latin typeface="Arial" panose="020B0604020202020204" pitchFamily="34" charset="0"/>
                <a:cs typeface="Arial" panose="020B0604020202020204" pitchFamily="34" charset="0"/>
              </a:rPr>
              <a:t> </a:t>
            </a:r>
            <a:r>
              <a:rPr lang="it-IT" sz="2800" i="1" dirty="0">
                <a:solidFill>
                  <a:schemeClr val="bg2">
                    <a:lumMod val="60000"/>
                    <a:lumOff val="40000"/>
                  </a:schemeClr>
                </a:solidFill>
                <a:latin typeface="Arial" panose="020B0604020202020204" pitchFamily="34" charset="0"/>
                <a:cs typeface="Arial" panose="020B0604020202020204" pitchFamily="34" charset="0"/>
              </a:rPr>
              <a:t>Associazioni, nomi e numeri contro le mafie</a:t>
            </a:r>
            <a:r>
              <a:rPr lang="it-IT" sz="2800" i="1" dirty="0">
                <a:latin typeface="Arial" panose="020B0604020202020204" pitchFamily="34" charset="0"/>
                <a:cs typeface="Arial" panose="020B0604020202020204" pitchFamily="34" charset="0"/>
              </a:rPr>
              <a:t>"</a:t>
            </a:r>
            <a:r>
              <a:rPr lang="it-IT" sz="2800" dirty="0">
                <a:latin typeface="Arial" panose="020B0604020202020204" pitchFamily="34" charset="0"/>
                <a:cs typeface="Arial" panose="020B0604020202020204" pitchFamily="34" charset="0"/>
              </a:rPr>
              <a:t> è nata il 25 marzo 1995 con l'intento di sollecitare la società civile nella lotta alle mafie e promuovere legalità e giustizia. Attualmente Libera è un coordinamento di oltre 1500 associazioni, gruppi, scuole, realtà di base, territorialmente impegnate per costruire sinergie politico-culturali e organizzative capaci di diffondere la cultura della legalità. La legge sull'uso sociale dei beni confiscati alle mafie, l'educazione alla legalità democratica, l'impegno contro la corruzione, i campi di formazione antimafia, i progetti sul lavoro e lo sviluppo, le attività antiusura, sono alcuni dei concreti impegni di Libera. Libera è riconosciuta come associazione di promozione sociale dal Ministero della Solidarietà Sociale. Nel 2008 è stata inserita dall'</a:t>
            </a:r>
            <a:r>
              <a:rPr lang="it-IT" sz="2800" dirty="0" err="1">
                <a:latin typeface="Arial" panose="020B0604020202020204" pitchFamily="34" charset="0"/>
                <a:cs typeface="Arial" panose="020B0604020202020204" pitchFamily="34" charset="0"/>
              </a:rPr>
              <a:t>Eurispes</a:t>
            </a:r>
            <a:r>
              <a:rPr lang="it-IT" sz="2800" dirty="0">
                <a:latin typeface="Arial" panose="020B0604020202020204" pitchFamily="34" charset="0"/>
                <a:cs typeface="Arial" panose="020B0604020202020204" pitchFamily="34" charset="0"/>
              </a:rPr>
              <a:t> tra le eccellenze italiane.  Nel 2012 è stata inserita dalla rivista </a:t>
            </a:r>
            <a:r>
              <a:rPr lang="it-IT" sz="2800" b="1" dirty="0">
                <a:latin typeface="Arial" panose="020B0604020202020204" pitchFamily="34" charset="0"/>
                <a:cs typeface="Arial" panose="020B0604020202020204" pitchFamily="34" charset="0"/>
                <a:hlinkClick r:id="rId2"/>
              </a:rPr>
              <a:t>The Global Journal</a:t>
            </a:r>
            <a:r>
              <a:rPr lang="it-IT" sz="2800" dirty="0">
                <a:latin typeface="Arial" panose="020B0604020202020204" pitchFamily="34" charset="0"/>
                <a:cs typeface="Arial" panose="020B0604020202020204" pitchFamily="34" charset="0"/>
              </a:rPr>
              <a:t> nella classifica delle cento migliori </a:t>
            </a:r>
            <a:r>
              <a:rPr lang="it-IT" sz="2800" dirty="0" err="1">
                <a:latin typeface="Arial" panose="020B0604020202020204" pitchFamily="34" charset="0"/>
                <a:cs typeface="Arial" panose="020B0604020202020204" pitchFamily="34" charset="0"/>
              </a:rPr>
              <a:t>Ong</a:t>
            </a:r>
            <a:r>
              <a:rPr lang="it-IT" sz="2800" dirty="0">
                <a:latin typeface="Arial" panose="020B0604020202020204" pitchFamily="34" charset="0"/>
                <a:cs typeface="Arial" panose="020B0604020202020204" pitchFamily="34" charset="0"/>
              </a:rPr>
              <a:t> del mondo: è l'unica organizzazione italiana di "community empowerment" che figuri in questa lista, la prima dedicata all'universo del no-profit. </a:t>
            </a:r>
            <a:r>
              <a:rPr lang="it-IT" sz="2800" dirty="0" smtClean="0">
                <a:latin typeface="Arial" panose="020B0604020202020204" pitchFamily="34" charset="0"/>
                <a:cs typeface="Arial" panose="020B0604020202020204" pitchFamily="34" charset="0"/>
              </a:rPr>
              <a:t>Il </a:t>
            </a:r>
            <a:r>
              <a:rPr lang="it-IT" sz="2800" dirty="0">
                <a:latin typeface="Arial" panose="020B0604020202020204" pitchFamily="34" charset="0"/>
                <a:cs typeface="Arial" panose="020B0604020202020204" pitchFamily="34" charset="0"/>
              </a:rPr>
              <a:t>presidente dell'organizzazione è don </a:t>
            </a:r>
            <a:r>
              <a:rPr lang="it-IT" sz="2800" dirty="0">
                <a:latin typeface="Arial" panose="020B0604020202020204" pitchFamily="34" charset="0"/>
                <a:cs typeface="Arial" panose="020B0604020202020204" pitchFamily="34" charset="0"/>
                <a:hlinkClick r:id="rId3" tooltip="Luigi Ciotti"/>
              </a:rPr>
              <a:t>Luigi Ciotti</a:t>
            </a:r>
            <a:r>
              <a:rPr lang="it-IT" sz="2800" dirty="0">
                <a:latin typeface="Arial" panose="020B0604020202020204" pitchFamily="34" charset="0"/>
                <a:cs typeface="Arial" panose="020B0604020202020204" pitchFamily="34" charset="0"/>
              </a:rPr>
              <a:t>, già fondatore del </a:t>
            </a:r>
            <a:r>
              <a:rPr lang="it-IT" sz="2800" dirty="0">
                <a:latin typeface="Arial" panose="020B0604020202020204" pitchFamily="34" charset="0"/>
                <a:cs typeface="Arial" panose="020B0604020202020204" pitchFamily="34" charset="0"/>
                <a:hlinkClick r:id="rId4" tooltip="Gruppo Abele"/>
              </a:rPr>
              <a:t>Gruppo Abele</a:t>
            </a:r>
            <a:r>
              <a:rPr lang="it-IT" sz="2800" dirty="0">
                <a:latin typeface="Arial" panose="020B0604020202020204" pitchFamily="34" charset="0"/>
                <a:cs typeface="Arial" panose="020B0604020202020204" pitchFamily="34" charset="0"/>
              </a:rPr>
              <a:t> di Torino e della rivista </a:t>
            </a:r>
            <a:r>
              <a:rPr lang="it-IT" sz="2800" i="1" dirty="0" smtClean="0">
                <a:latin typeface="Arial" panose="020B0604020202020204" pitchFamily="34" charset="0"/>
                <a:cs typeface="Arial" panose="020B0604020202020204" pitchFamily="34" charset="0"/>
                <a:hlinkClick r:id="rId5" tooltip="Narcomafie"/>
              </a:rPr>
              <a:t>Narcomafie</a:t>
            </a:r>
            <a:r>
              <a:rPr lang="it-IT" sz="2800" dirty="0" smtClean="0">
                <a:latin typeface="Arial" panose="020B0604020202020204" pitchFamily="34" charset="0"/>
                <a:cs typeface="Arial" panose="020B0604020202020204" pitchFamily="34" charset="0"/>
              </a:rPr>
              <a:t>. Il </a:t>
            </a:r>
            <a:r>
              <a:rPr lang="it-IT" sz="2800" dirty="0">
                <a:latin typeface="Arial" panose="020B0604020202020204" pitchFamily="34" charset="0"/>
                <a:cs typeface="Arial" panose="020B0604020202020204" pitchFamily="34" charset="0"/>
              </a:rPr>
              <a:t>presidente onorario è </a:t>
            </a:r>
            <a:r>
              <a:rPr lang="it-IT" sz="2800" dirty="0">
                <a:latin typeface="Arial" panose="020B0604020202020204" pitchFamily="34" charset="0"/>
                <a:cs typeface="Arial" panose="020B0604020202020204" pitchFamily="34" charset="0"/>
                <a:hlinkClick r:id="rId6" tooltip="Nando Dalla Chiesa"/>
              </a:rPr>
              <a:t>Nando Dalla Chiesa</a:t>
            </a:r>
            <a:r>
              <a:rPr lang="it-IT" sz="2800" dirty="0">
                <a:latin typeface="Arial" panose="020B0604020202020204" pitchFamily="34" charset="0"/>
                <a:cs typeface="Arial" panose="020B0604020202020204" pitchFamily="34" charset="0"/>
              </a:rPr>
              <a:t>, figlio del generale </a:t>
            </a:r>
            <a:r>
              <a:rPr lang="it-IT" sz="2800" dirty="0">
                <a:latin typeface="Arial" panose="020B0604020202020204" pitchFamily="34" charset="0"/>
                <a:cs typeface="Arial" panose="020B0604020202020204" pitchFamily="34" charset="0"/>
                <a:hlinkClick r:id="rId7" tooltip="Carlo Alberto Dalla Chiesa"/>
              </a:rPr>
              <a:t>Carlo Alberto Dalla Chiesa</a:t>
            </a:r>
            <a:r>
              <a:rPr lang="it-IT" sz="2800" dirty="0">
                <a:latin typeface="Arial" panose="020B0604020202020204" pitchFamily="34" charset="0"/>
                <a:cs typeface="Arial" panose="020B0604020202020204" pitchFamily="34" charset="0"/>
              </a:rPr>
              <a:t>, ucciso dalla mafia.</a:t>
            </a:r>
          </a:p>
          <a:p>
            <a:endParaRPr lang="it-IT" sz="2200" dirty="0">
              <a:solidFill>
                <a:schemeClr val="tx1">
                  <a:lumMod val="95000"/>
                </a:schemeClr>
              </a:solidFill>
              <a:latin typeface="Arial" panose="020B0604020202020204" pitchFamily="34" charset="0"/>
              <a:cs typeface="Arial" panose="020B0604020202020204" pitchFamily="34" charset="0"/>
            </a:endParaRPr>
          </a:p>
        </p:txBody>
      </p:sp>
      <p:sp>
        <p:nvSpPr>
          <p:cNvPr id="6" name="Rettangolo 5"/>
          <p:cNvSpPr/>
          <p:nvPr/>
        </p:nvSpPr>
        <p:spPr>
          <a:xfrm>
            <a:off x="850232" y="0"/>
            <a:ext cx="9167537" cy="1200329"/>
          </a:xfrm>
          <a:prstGeom prst="rect">
            <a:avLst/>
          </a:prstGeom>
          <a:noFill/>
        </p:spPr>
        <p:txBody>
          <a:bodyPr wrap="square" lIns="91440" tIns="45720" rIns="91440" bIns="45720">
            <a:spAutoFit/>
          </a:bodyPr>
          <a:lstStyle/>
          <a:p>
            <a:pPr algn="ctr"/>
            <a:r>
              <a:rPr lang="it-IT" sz="54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COS’E’ </a:t>
            </a:r>
            <a:r>
              <a:rPr lang="it-IT" sz="72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LIBERA</a:t>
            </a:r>
            <a:r>
              <a:rPr lang="it-IT" sz="54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a:t>
            </a:r>
            <a:endParaRPr lang="it-IT"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2754456420"/>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01053" y="1411706"/>
            <a:ext cx="11582399" cy="5277852"/>
          </a:xfrm>
        </p:spPr>
        <p:txBody>
          <a:bodyPr>
            <a:noAutofit/>
          </a:bodyPr>
          <a:lstStyle/>
          <a:p>
            <a:r>
              <a:rPr lang="it-IT" sz="2200" dirty="0">
                <a:latin typeface="Arial" panose="020B0604020202020204" pitchFamily="34" charset="0"/>
                <a:cs typeface="Arial" panose="020B0604020202020204" pitchFamily="34" charset="0"/>
              </a:rPr>
              <a:t>L'associazione si è costituita il </a:t>
            </a:r>
            <a:r>
              <a:rPr lang="it-IT" sz="2200" u="sng" dirty="0">
                <a:solidFill>
                  <a:schemeClr val="bg2">
                    <a:lumMod val="60000"/>
                    <a:lumOff val="40000"/>
                  </a:schemeClr>
                </a:solidFill>
                <a:latin typeface="Arial" panose="020B0604020202020204" pitchFamily="34" charset="0"/>
                <a:cs typeface="Arial" panose="020B0604020202020204" pitchFamily="34" charset="0"/>
              </a:rPr>
              <a:t>25 marzo </a:t>
            </a:r>
            <a:r>
              <a:rPr lang="it-IT" sz="2200" u="sng" dirty="0">
                <a:solidFill>
                  <a:schemeClr val="bg2">
                    <a:lumMod val="60000"/>
                    <a:lumOff val="40000"/>
                  </a:schemeClr>
                </a:solidFill>
                <a:latin typeface="Arial" panose="020B0604020202020204" pitchFamily="34" charset="0"/>
                <a:cs typeface="Arial" panose="020B0604020202020204" pitchFamily="34" charset="0"/>
                <a:hlinkClick r:id="rId2" tooltip="1995"/>
              </a:rPr>
              <a:t>1995</a:t>
            </a:r>
            <a:r>
              <a:rPr lang="it-IT" sz="2200" dirty="0">
                <a:latin typeface="Arial" panose="020B0604020202020204" pitchFamily="34" charset="0"/>
                <a:cs typeface="Arial" panose="020B0604020202020204" pitchFamily="34" charset="0"/>
              </a:rPr>
              <a:t> con l'intento di sollecitare la società civile nel contrasto alle </a:t>
            </a:r>
            <a:r>
              <a:rPr lang="it-IT" sz="2200" dirty="0">
                <a:latin typeface="Arial" panose="020B0604020202020204" pitchFamily="34" charset="0"/>
                <a:cs typeface="Arial" panose="020B0604020202020204" pitchFamily="34" charset="0"/>
                <a:hlinkClick r:id="rId3" tooltip="Mafia"/>
              </a:rPr>
              <a:t>mafie</a:t>
            </a:r>
            <a:r>
              <a:rPr lang="it-IT" sz="2200" dirty="0">
                <a:latin typeface="Arial" panose="020B0604020202020204" pitchFamily="34" charset="0"/>
                <a:cs typeface="Arial" panose="020B0604020202020204" pitchFamily="34" charset="0"/>
              </a:rPr>
              <a:t> e nella promozione della legalità democratica e della giustizia. La prima iniziativa è stata la raccolta di un milione di firme per una proposta di legge che prevedesse il riutilizzo sociale dei beni confiscati alle mafie, che poi venne tradotta in norma con la legge </a:t>
            </a:r>
            <a:r>
              <a:rPr lang="it-IT" sz="2200" u="sng" dirty="0">
                <a:solidFill>
                  <a:schemeClr val="bg2">
                    <a:lumMod val="60000"/>
                    <a:lumOff val="40000"/>
                  </a:schemeClr>
                </a:solidFill>
                <a:latin typeface="Arial" panose="020B0604020202020204" pitchFamily="34" charset="0"/>
                <a:cs typeface="Arial" panose="020B0604020202020204" pitchFamily="34" charset="0"/>
              </a:rPr>
              <a:t>7 marzo </a:t>
            </a:r>
            <a:r>
              <a:rPr lang="it-IT" sz="2200" u="sng" dirty="0">
                <a:solidFill>
                  <a:schemeClr val="bg2">
                    <a:lumMod val="60000"/>
                    <a:lumOff val="40000"/>
                  </a:schemeClr>
                </a:solidFill>
                <a:latin typeface="Arial" panose="020B0604020202020204" pitchFamily="34" charset="0"/>
                <a:cs typeface="Arial" panose="020B0604020202020204" pitchFamily="34" charset="0"/>
                <a:hlinkClick r:id="rId4" tooltip="1996"/>
              </a:rPr>
              <a:t>1996</a:t>
            </a:r>
            <a:r>
              <a:rPr lang="it-IT" sz="2200" u="sng" dirty="0">
                <a:solidFill>
                  <a:schemeClr val="bg2">
                    <a:lumMod val="60000"/>
                    <a:lumOff val="40000"/>
                  </a:schemeClr>
                </a:solidFill>
                <a:latin typeface="Arial" panose="020B0604020202020204" pitchFamily="34" charset="0"/>
                <a:cs typeface="Arial" panose="020B0604020202020204" pitchFamily="34" charset="0"/>
              </a:rPr>
              <a:t> n. 109</a:t>
            </a:r>
            <a:r>
              <a:rPr lang="it-IT" sz="2200" dirty="0" smtClean="0">
                <a:latin typeface="Arial" panose="020B0604020202020204" pitchFamily="34" charset="0"/>
                <a:cs typeface="Arial" panose="020B0604020202020204" pitchFamily="34" charset="0"/>
              </a:rPr>
              <a:t>.</a:t>
            </a:r>
            <a:endParaRPr lang="it-IT" sz="2200" dirty="0">
              <a:latin typeface="Arial" panose="020B0604020202020204" pitchFamily="34" charset="0"/>
              <a:cs typeface="Arial" panose="020B0604020202020204" pitchFamily="34" charset="0"/>
            </a:endParaRPr>
          </a:p>
          <a:p>
            <a:r>
              <a:rPr lang="it-IT" sz="2200" i="1" dirty="0">
                <a:latin typeface="Arial" panose="020B0604020202020204" pitchFamily="34" charset="0"/>
                <a:cs typeface="Arial" panose="020B0604020202020204" pitchFamily="34" charset="0"/>
              </a:rPr>
              <a:t>Libera</a:t>
            </a:r>
            <a:r>
              <a:rPr lang="it-IT" sz="2200" dirty="0">
                <a:latin typeface="Arial" panose="020B0604020202020204" pitchFamily="34" charset="0"/>
                <a:cs typeface="Arial" panose="020B0604020202020204" pitchFamily="34" charset="0"/>
              </a:rPr>
              <a:t> è riconosciuta come associazione di promozione sociale dal </a:t>
            </a:r>
            <a:r>
              <a:rPr lang="it-IT" sz="2200" dirty="0">
                <a:latin typeface="Arial" panose="020B0604020202020204" pitchFamily="34" charset="0"/>
                <a:cs typeface="Arial" panose="020B0604020202020204" pitchFamily="34" charset="0"/>
                <a:hlinkClick r:id="rId5" tooltip="Ministero del Lavoro e della Previdenza Sociale"/>
              </a:rPr>
              <a:t>Ministero del Lavoro, della Salute e della Solidarietà Sociale</a:t>
            </a:r>
            <a:r>
              <a:rPr lang="it-IT" sz="2200" dirty="0">
                <a:latin typeface="Arial" panose="020B0604020202020204" pitchFamily="34" charset="0"/>
                <a:cs typeface="Arial" panose="020B0604020202020204" pitchFamily="34" charset="0"/>
              </a:rPr>
              <a:t>. Inoltre è riconosciuta come associazione con Special Consultative Status dal </a:t>
            </a:r>
            <a:r>
              <a:rPr lang="it-IT" sz="2200" dirty="0">
                <a:latin typeface="Arial" panose="020B0604020202020204" pitchFamily="34" charset="0"/>
                <a:cs typeface="Arial" panose="020B0604020202020204" pitchFamily="34" charset="0"/>
                <a:hlinkClick r:id="rId6" tooltip="Consiglio Economico e Sociale delle Nazioni Unite"/>
              </a:rPr>
              <a:t>Consiglio Economico e Sociale delle Nazioni Unite</a:t>
            </a:r>
            <a:r>
              <a:rPr lang="it-IT" sz="2200" dirty="0">
                <a:latin typeface="Arial" panose="020B0604020202020204" pitchFamily="34" charset="0"/>
                <a:cs typeface="Arial" panose="020B0604020202020204" pitchFamily="34" charset="0"/>
              </a:rPr>
              <a:t> (Ecosoc).</a:t>
            </a:r>
          </a:p>
          <a:p>
            <a:r>
              <a:rPr lang="it-IT" sz="2200" dirty="0">
                <a:latin typeface="Arial" panose="020B0604020202020204" pitchFamily="34" charset="0"/>
                <a:cs typeface="Arial" panose="020B0604020202020204" pitchFamily="34" charset="0"/>
              </a:rPr>
              <a:t>Nel </a:t>
            </a:r>
            <a:r>
              <a:rPr lang="it-IT" sz="2200" dirty="0">
                <a:latin typeface="Arial" panose="020B0604020202020204" pitchFamily="34" charset="0"/>
                <a:cs typeface="Arial" panose="020B0604020202020204" pitchFamily="34" charset="0"/>
                <a:hlinkClick r:id="rId7" tooltip="2008"/>
              </a:rPr>
              <a:t>2008</a:t>
            </a:r>
            <a:r>
              <a:rPr lang="it-IT" sz="2200" dirty="0">
                <a:latin typeface="Arial" panose="020B0604020202020204" pitchFamily="34" charset="0"/>
                <a:cs typeface="Arial" panose="020B0604020202020204" pitchFamily="34" charset="0"/>
              </a:rPr>
              <a:t> è stata inserita </a:t>
            </a:r>
            <a:r>
              <a:rPr lang="it-IT" sz="2200" dirty="0" smtClean="0">
                <a:latin typeface="Arial" panose="020B0604020202020204" pitchFamily="34" charset="0"/>
                <a:cs typeface="Arial" panose="020B0604020202020204" pitchFamily="34" charset="0"/>
              </a:rPr>
              <a:t>dall'</a:t>
            </a:r>
            <a:r>
              <a:rPr lang="it-IT" sz="2200" dirty="0" err="1" smtClean="0">
                <a:latin typeface="Arial" panose="020B0604020202020204" pitchFamily="34" charset="0"/>
                <a:cs typeface="Arial" panose="020B0604020202020204" pitchFamily="34" charset="0"/>
              </a:rPr>
              <a:t>Eurispes</a:t>
            </a:r>
            <a:r>
              <a:rPr lang="it-IT" sz="2200" dirty="0">
                <a:latin typeface="Arial" panose="020B0604020202020204" pitchFamily="34" charset="0"/>
                <a:cs typeface="Arial" panose="020B0604020202020204" pitchFamily="34" charset="0"/>
              </a:rPr>
              <a:t> tra le "eccellenze italiane". Nel </a:t>
            </a:r>
            <a:r>
              <a:rPr lang="it-IT" sz="2200" dirty="0">
                <a:latin typeface="Arial" panose="020B0604020202020204" pitchFamily="34" charset="0"/>
                <a:cs typeface="Arial" panose="020B0604020202020204" pitchFamily="34" charset="0"/>
                <a:hlinkClick r:id="rId8" tooltip="2009"/>
              </a:rPr>
              <a:t>2009</a:t>
            </a:r>
            <a:r>
              <a:rPr lang="it-IT" sz="2200" dirty="0">
                <a:latin typeface="Arial" panose="020B0604020202020204" pitchFamily="34" charset="0"/>
                <a:cs typeface="Arial" panose="020B0604020202020204" pitchFamily="34" charset="0"/>
              </a:rPr>
              <a:t> è stata premiata dal </a:t>
            </a:r>
            <a:r>
              <a:rPr lang="it-IT" sz="2200" dirty="0">
                <a:latin typeface="Arial" panose="020B0604020202020204" pitchFamily="34" charset="0"/>
                <a:cs typeface="Arial" panose="020B0604020202020204" pitchFamily="34" charset="0"/>
                <a:hlinkClick r:id="rId9" tooltip="Comitato Economico e Sociale Europeo"/>
              </a:rPr>
              <a:t>Comitato Economico e Sociale Europeo</a:t>
            </a:r>
            <a:r>
              <a:rPr lang="it-IT" sz="2200" dirty="0">
                <a:latin typeface="Arial" panose="020B0604020202020204" pitchFamily="34" charset="0"/>
                <a:cs typeface="Arial" panose="020B0604020202020204" pitchFamily="34" charset="0"/>
              </a:rPr>
              <a:t> (Cese) fra le migliori esperienze di società civile </a:t>
            </a:r>
            <a:r>
              <a:rPr lang="it-IT" sz="2200" dirty="0" smtClean="0">
                <a:latin typeface="Arial" panose="020B0604020202020204" pitchFamily="34" charset="0"/>
                <a:cs typeface="Arial" panose="020B0604020202020204" pitchFamily="34" charset="0"/>
              </a:rPr>
              <a:t>organizzata. </a:t>
            </a:r>
            <a:r>
              <a:rPr lang="it-IT" sz="2200" dirty="0">
                <a:latin typeface="Arial" panose="020B0604020202020204" pitchFamily="34" charset="0"/>
                <a:cs typeface="Arial" panose="020B0604020202020204" pitchFamily="34" charset="0"/>
              </a:rPr>
              <a:t>Nel </a:t>
            </a:r>
            <a:r>
              <a:rPr lang="it-IT" sz="2200" dirty="0">
                <a:latin typeface="Arial" panose="020B0604020202020204" pitchFamily="34" charset="0"/>
                <a:cs typeface="Arial" panose="020B0604020202020204" pitchFamily="34" charset="0"/>
                <a:hlinkClick r:id="rId10" tooltip="2012"/>
              </a:rPr>
              <a:t>2012</a:t>
            </a:r>
            <a:r>
              <a:rPr lang="it-IT" sz="2200" dirty="0">
                <a:latin typeface="Arial" panose="020B0604020202020204" pitchFamily="34" charset="0"/>
                <a:cs typeface="Arial" panose="020B0604020202020204" pitchFamily="34" charset="0"/>
              </a:rPr>
              <a:t> è stata inserita nella lista delle cento migliori </a:t>
            </a:r>
            <a:r>
              <a:rPr lang="it-IT" sz="2200" dirty="0">
                <a:latin typeface="Arial" panose="020B0604020202020204" pitchFamily="34" charset="0"/>
                <a:cs typeface="Arial" panose="020B0604020202020204" pitchFamily="34" charset="0"/>
                <a:hlinkClick r:id="rId11" tooltip="Organizzazione non governativa"/>
              </a:rPr>
              <a:t>ONG</a:t>
            </a:r>
            <a:r>
              <a:rPr lang="it-IT" sz="2200" dirty="0">
                <a:latin typeface="Arial" panose="020B0604020202020204" pitchFamily="34" charset="0"/>
                <a:cs typeface="Arial" panose="020B0604020202020204" pitchFamily="34" charset="0"/>
              </a:rPr>
              <a:t> del mondo dalla rivista </a:t>
            </a:r>
            <a:r>
              <a:rPr lang="it-IT" sz="2200" i="1" dirty="0">
                <a:latin typeface="Arial" panose="020B0604020202020204" pitchFamily="34" charset="0"/>
                <a:cs typeface="Arial" panose="020B0604020202020204" pitchFamily="34" charset="0"/>
              </a:rPr>
              <a:t>The Global Journal</a:t>
            </a:r>
            <a:r>
              <a:rPr lang="it-IT" sz="2200" dirty="0">
                <a:latin typeface="Arial" panose="020B0604020202020204" pitchFamily="34" charset="0"/>
                <a:cs typeface="Arial" panose="020B0604020202020204" pitchFamily="34" charset="0"/>
              </a:rPr>
              <a:t>: è l'unica organizzazione italiana in tale classifica, dedicata alle "community empowerment" e all'universo del no-profit</a:t>
            </a:r>
            <a:r>
              <a:rPr lang="it-IT" sz="2200" dirty="0" smtClean="0">
                <a:latin typeface="Arial" panose="020B0604020202020204" pitchFamily="34" charset="0"/>
                <a:cs typeface="Arial" panose="020B0604020202020204" pitchFamily="34" charset="0"/>
              </a:rPr>
              <a:t>.</a:t>
            </a:r>
            <a:endParaRPr lang="it-IT" sz="2200" dirty="0">
              <a:latin typeface="Arial" panose="020B0604020202020204" pitchFamily="34" charset="0"/>
              <a:cs typeface="Arial" panose="020B0604020202020204" pitchFamily="34" charset="0"/>
            </a:endParaRPr>
          </a:p>
        </p:txBody>
      </p:sp>
      <p:sp>
        <p:nvSpPr>
          <p:cNvPr id="4" name="Rettangolo 3"/>
          <p:cNvSpPr/>
          <p:nvPr/>
        </p:nvSpPr>
        <p:spPr>
          <a:xfrm>
            <a:off x="254961" y="208091"/>
            <a:ext cx="9794892" cy="923330"/>
          </a:xfrm>
          <a:prstGeom prst="rect">
            <a:avLst/>
          </a:prstGeom>
          <a:noFill/>
        </p:spPr>
        <p:txBody>
          <a:bodyPr wrap="square" lIns="91440" tIns="45720" rIns="91440" bIns="45720">
            <a:spAutoFit/>
          </a:bodyPr>
          <a:lstStyle/>
          <a:p>
            <a:pPr algn="ctr"/>
            <a:r>
              <a:rPr lang="it-IT" sz="5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LA STORIA…</a:t>
            </a:r>
            <a:endParaRPr lang="it-IT"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266677861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88758" y="1572126"/>
            <a:ext cx="11405937" cy="5021179"/>
          </a:xfrm>
        </p:spPr>
        <p:txBody>
          <a:bodyPr>
            <a:normAutofit/>
          </a:bodyPr>
          <a:lstStyle/>
          <a:p>
            <a:r>
              <a:rPr lang="it-IT" sz="2600" dirty="0">
                <a:latin typeface="Arial" panose="020B0604020202020204" pitchFamily="34" charset="0"/>
                <a:cs typeface="Arial" panose="020B0604020202020204" pitchFamily="34" charset="0"/>
              </a:rPr>
              <a:t>A</a:t>
            </a:r>
            <a:r>
              <a:rPr lang="it-IT" sz="2600" dirty="0" smtClean="0">
                <a:latin typeface="Arial" panose="020B0604020202020204" pitchFamily="34" charset="0"/>
                <a:cs typeface="Arial" panose="020B0604020202020204" pitchFamily="34" charset="0"/>
              </a:rPr>
              <a:t>lcuni degli impegni dell'associazione sono: la </a:t>
            </a:r>
            <a:r>
              <a:rPr lang="it-IT" sz="2600" dirty="0">
                <a:latin typeface="Arial" panose="020B0604020202020204" pitchFamily="34" charset="0"/>
                <a:cs typeface="Arial" panose="020B0604020202020204" pitchFamily="34" charset="0"/>
              </a:rPr>
              <a:t>legge sull'uso sociale dei beni confiscati alle mafie, l'educazione alla legalità, l'impegno contro la corruzione, il sostegno alle vittime delle mafie, i campi di studio e volontariato antimafia, le attività antiracket e </a:t>
            </a:r>
            <a:r>
              <a:rPr lang="it-IT" sz="2600" dirty="0" smtClean="0">
                <a:latin typeface="Arial" panose="020B0604020202020204" pitchFamily="34" charset="0"/>
                <a:cs typeface="Arial" panose="020B0604020202020204" pitchFamily="34" charset="0"/>
              </a:rPr>
              <a:t>antiusura. </a:t>
            </a:r>
          </a:p>
          <a:p>
            <a:r>
              <a:rPr lang="it-IT" sz="2600" dirty="0" smtClean="0">
                <a:latin typeface="Arial" panose="020B0604020202020204" pitchFamily="34" charset="0"/>
                <a:cs typeface="Arial" panose="020B0604020202020204" pitchFamily="34" charset="0"/>
              </a:rPr>
              <a:t>Gli scopi dell’associazione sono: </a:t>
            </a:r>
            <a:r>
              <a:rPr lang="it-IT" sz="2600" dirty="0">
                <a:latin typeface="Arial" panose="020B0604020202020204" pitchFamily="34" charset="0"/>
                <a:cs typeface="Arial" panose="020B0604020202020204" pitchFamily="34" charset="0"/>
              </a:rPr>
              <a:t>promuovere e praticare i diritti di cittadinanza, la cultura della legalità democratica, la giustizia sociale, la pace, la solidarietà, l'ambiente; valorizzare la memoria delle vittime di mafie e di ogni altra violenza e non dimenticare chi si è impegnato a costruire giustizia; contrastare secondo i principi della non violenza, la diffusione delle illegalità e il dominio mafioso del territorio.</a:t>
            </a:r>
          </a:p>
        </p:txBody>
      </p:sp>
      <p:sp>
        <p:nvSpPr>
          <p:cNvPr id="4" name="Rettangolo 3"/>
          <p:cNvSpPr/>
          <p:nvPr/>
        </p:nvSpPr>
        <p:spPr>
          <a:xfrm>
            <a:off x="976856" y="224134"/>
            <a:ext cx="9072997" cy="923330"/>
          </a:xfrm>
          <a:prstGeom prst="rect">
            <a:avLst/>
          </a:prstGeom>
          <a:noFill/>
        </p:spPr>
        <p:txBody>
          <a:bodyPr wrap="square" lIns="91440" tIns="45720" rIns="91440" bIns="45720">
            <a:spAutoFit/>
          </a:bodyPr>
          <a:lstStyle/>
          <a:p>
            <a:pPr algn="ctr"/>
            <a:r>
              <a:rPr lang="it-IT" sz="54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DI COSA SI OCCUPA…</a:t>
            </a:r>
            <a:endParaRPr lang="it-IT"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1858366209"/>
      </p:ext>
    </p:extLst>
  </p:cSld>
  <p:clrMapOvr>
    <a:masterClrMapping/>
  </p:clrMapOvr>
  <p:transition spd="slow">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04800" y="1491916"/>
            <a:ext cx="11566358" cy="5165557"/>
          </a:xfrm>
        </p:spPr>
        <p:txBody>
          <a:bodyPr>
            <a:normAutofit/>
          </a:bodyPr>
          <a:lstStyle/>
          <a:p>
            <a:r>
              <a:rPr lang="it-IT" sz="2800" dirty="0">
                <a:latin typeface="Arial" panose="020B0604020202020204" pitchFamily="34" charset="0"/>
                <a:cs typeface="Arial" panose="020B0604020202020204" pitchFamily="34" charset="0"/>
              </a:rPr>
              <a:t>Dal 1996 ogni </a:t>
            </a:r>
            <a:r>
              <a:rPr lang="it-IT" sz="2800" u="sng" dirty="0">
                <a:solidFill>
                  <a:schemeClr val="bg2">
                    <a:lumMod val="60000"/>
                    <a:lumOff val="40000"/>
                  </a:schemeClr>
                </a:solidFill>
                <a:latin typeface="Arial" panose="020B0604020202020204" pitchFamily="34" charset="0"/>
                <a:cs typeface="Arial" panose="020B0604020202020204" pitchFamily="34" charset="0"/>
              </a:rPr>
              <a:t>21 marzo </a:t>
            </a:r>
            <a:r>
              <a:rPr lang="it-IT" sz="2800" dirty="0">
                <a:latin typeface="Arial" panose="020B0604020202020204" pitchFamily="34" charset="0"/>
                <a:cs typeface="Arial" panose="020B0604020202020204" pitchFamily="34" charset="0"/>
              </a:rPr>
              <a:t>si celebra la </a:t>
            </a:r>
            <a:r>
              <a:rPr lang="it-IT" sz="2800" b="1" u="sng" dirty="0">
                <a:solidFill>
                  <a:schemeClr val="bg2">
                    <a:lumMod val="60000"/>
                    <a:lumOff val="40000"/>
                  </a:schemeClr>
                </a:solidFill>
                <a:latin typeface="Arial" panose="020B0604020202020204" pitchFamily="34" charset="0"/>
                <a:cs typeface="Arial" panose="020B0604020202020204" pitchFamily="34" charset="0"/>
              </a:rPr>
              <a:t>Giornata della Memoria e dell'Impegno per ricordare le vittime innocenti di tutte le mafie</a:t>
            </a:r>
            <a:r>
              <a:rPr lang="it-IT" sz="2800" dirty="0">
                <a:latin typeface="Arial" panose="020B0604020202020204" pitchFamily="34" charset="0"/>
                <a:cs typeface="Arial" panose="020B0604020202020204" pitchFamily="34" charset="0"/>
              </a:rPr>
              <a:t>. Il 21 marzo, primo giorno di primavera, è il simbolo della speranza che si rinnova ed è anche occasione di incontro con i familiari delle vittime che in Libera hanno trovato la forza di risorgere dal loro dramma, elaborando il lutto per una ricerca di giustizia vera e profonda, trasformando il dolore in uno strumento concreto, non violento, di impegno e di azione di pace.</a:t>
            </a:r>
          </a:p>
        </p:txBody>
      </p:sp>
      <p:sp>
        <p:nvSpPr>
          <p:cNvPr id="5" name="Rettangolo 4"/>
          <p:cNvSpPr/>
          <p:nvPr/>
        </p:nvSpPr>
        <p:spPr>
          <a:xfrm>
            <a:off x="903725" y="208548"/>
            <a:ext cx="9345713" cy="923330"/>
          </a:xfrm>
          <a:prstGeom prst="rect">
            <a:avLst/>
          </a:prstGeom>
          <a:noFill/>
        </p:spPr>
        <p:txBody>
          <a:bodyPr wrap="square" lIns="91440" tIns="45720" rIns="91440" bIns="45720">
            <a:spAutoFit/>
          </a:bodyPr>
          <a:lstStyle/>
          <a:p>
            <a:pPr algn="ctr"/>
            <a:r>
              <a:rPr lang="it-IT" sz="5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IL 21 MARZO…</a:t>
            </a:r>
            <a:endParaRPr lang="it-IT"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1856901233"/>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3844810" y="1363124"/>
            <a:ext cx="5529078" cy="2215991"/>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it-IT" sz="13800" b="1" dirty="0" smtClean="0">
                <a:ln/>
                <a:solidFill>
                  <a:schemeClr val="accent4"/>
                </a:solidFill>
              </a:rPr>
              <a:t>FINE…</a:t>
            </a:r>
            <a:endParaRPr lang="it-IT" sz="13800" b="1" cap="none" spc="0" dirty="0">
              <a:ln/>
              <a:solidFill>
                <a:schemeClr val="accent4"/>
              </a:solidFill>
              <a:effectLst/>
            </a:endParaRPr>
          </a:p>
        </p:txBody>
      </p:sp>
      <p:pic>
        <p:nvPicPr>
          <p:cNvPr id="8" name="Immagine 7"/>
          <p:cNvPicPr>
            <a:picLocks noChangeAspect="1"/>
          </p:cNvPicPr>
          <p:nvPr/>
        </p:nvPicPr>
        <p:blipFill>
          <a:blip r:embed="rId2"/>
          <a:stretch>
            <a:fillRect/>
          </a:stretch>
        </p:blipFill>
        <p:spPr>
          <a:xfrm>
            <a:off x="502317" y="4310312"/>
            <a:ext cx="3620503" cy="2132625"/>
          </a:xfrm>
          <a:prstGeom prst="rect">
            <a:avLst/>
          </a:prstGeom>
        </p:spPr>
      </p:pic>
      <p:pic>
        <p:nvPicPr>
          <p:cNvPr id="9" name="Immagine 8"/>
          <p:cNvPicPr>
            <a:picLocks noChangeAspect="1"/>
          </p:cNvPicPr>
          <p:nvPr/>
        </p:nvPicPr>
        <p:blipFill>
          <a:blip r:embed="rId3"/>
          <a:stretch>
            <a:fillRect/>
          </a:stretch>
        </p:blipFill>
        <p:spPr>
          <a:xfrm>
            <a:off x="9056019" y="4090737"/>
            <a:ext cx="2362701" cy="2352200"/>
          </a:xfrm>
          <a:prstGeom prst="rect">
            <a:avLst/>
          </a:prstGeom>
        </p:spPr>
      </p:pic>
    </p:spTree>
    <p:extLst>
      <p:ext uri="{BB962C8B-B14F-4D97-AF65-F5344CB8AC3E}">
        <p14:creationId xmlns:p14="http://schemas.microsoft.com/office/powerpoint/2010/main" val="325511147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e">
  <a:themeElements>
    <a:clrScheme name="Ione">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e">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e">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
  <TotalTime>42</TotalTime>
  <Words>175</Words>
  <Application>Microsoft Office PowerPoint</Application>
  <PresentationFormat>Widescreen</PresentationFormat>
  <Paragraphs>14</Paragraphs>
  <Slides>6</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6</vt:i4>
      </vt:variant>
    </vt:vector>
  </HeadingPairs>
  <TitlesOfParts>
    <vt:vector size="11" baseType="lpstr">
      <vt:lpstr>Arial</vt:lpstr>
      <vt:lpstr>Arial Black</vt:lpstr>
      <vt:lpstr>Century Gothic</vt:lpstr>
      <vt:lpstr>Wingdings 3</vt:lpstr>
      <vt:lpstr>Ione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riccardo caccavale</dc:creator>
  <cp:lastModifiedBy>riccardo caccavale</cp:lastModifiedBy>
  <cp:revision>7</cp:revision>
  <dcterms:created xsi:type="dcterms:W3CDTF">2014-05-02T13:12:29Z</dcterms:created>
  <dcterms:modified xsi:type="dcterms:W3CDTF">2014-05-02T13:55:43Z</dcterms:modified>
</cp:coreProperties>
</file>