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1" r:id="rId14"/>
    <p:sldId id="269" r:id="rId15"/>
    <p:sldId id="270" r:id="rId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4C2E7"/>
    <a:srgbClr val="00FF00"/>
    <a:srgbClr val="0066FF"/>
    <a:srgbClr val="0000FF"/>
    <a:srgbClr val="66FFFF"/>
    <a:srgbClr val="FF0000"/>
    <a:srgbClr val="FFFF99"/>
    <a:srgbClr val="319719"/>
    <a:srgbClr val="0F0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3" d="100"/>
          <a:sy n="83" d="100"/>
        </p:scale>
        <p:origin x="-109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Date Placeholder 29"/>
          <p:cNvSpPr>
            <a:spLocks noGrp="1"/>
          </p:cNvSpPr>
          <p:nvPr>
            <p:ph type="dt" sz="half" idx="10"/>
          </p:nvPr>
        </p:nvSpPr>
        <p:spPr/>
        <p:txBody>
          <a:bodyPr/>
          <a:lstStyle/>
          <a:p>
            <a:fld id="{117C3CA4-5A0F-4D44-825D-A43F2D20896D}" type="datetimeFigureOut">
              <a:rPr lang="it-IT" smtClean="0"/>
              <a:t>15/04/2015</a:t>
            </a:fld>
            <a:endParaRPr lang="it-IT"/>
          </a:p>
        </p:txBody>
      </p:sp>
      <p:sp>
        <p:nvSpPr>
          <p:cNvPr id="19" name="Footer Placeholder 18"/>
          <p:cNvSpPr>
            <a:spLocks noGrp="1"/>
          </p:cNvSpPr>
          <p:nvPr>
            <p:ph type="ftr" sz="quarter" idx="11"/>
          </p:nvPr>
        </p:nvSpPr>
        <p:spPr/>
        <p:txBody>
          <a:bodyPr/>
          <a:lstStyle/>
          <a:p>
            <a:endParaRPr lang="it-IT"/>
          </a:p>
        </p:txBody>
      </p:sp>
      <p:sp>
        <p:nvSpPr>
          <p:cNvPr id="27" name="Slide Number Placeholder 26"/>
          <p:cNvSpPr>
            <a:spLocks noGrp="1"/>
          </p:cNvSpPr>
          <p:nvPr>
            <p:ph type="sldNum" sz="quarter" idx="12"/>
          </p:nvPr>
        </p:nvSpPr>
        <p:spPr/>
        <p:txBody>
          <a:bodyPr/>
          <a:lstStyle/>
          <a:p>
            <a:fld id="{CB9F45A2-0748-451A-8E17-76EFC6B58A0A}" type="slidenum">
              <a:rPr lang="it-IT" smtClean="0"/>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lo stile del titolo</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117C3CA4-5A0F-4D44-825D-A43F2D20896D}" type="datetimeFigureOut">
              <a:rPr lang="it-IT" smtClean="0"/>
              <a:t>15/04/2015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B9F45A2-0748-451A-8E17-76EFC6B58A0A}"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it-IT" smtClean="0"/>
              <a:t>Fare clic per modificare lo stile del titolo</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117C3CA4-5A0F-4D44-825D-A43F2D20896D}" type="datetimeFigureOut">
              <a:rPr lang="it-IT" smtClean="0"/>
              <a:t>15/04/2015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B9F45A2-0748-451A-8E17-76EFC6B58A0A}"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lo stile del titolo</a:t>
            </a:r>
            <a:endParaRPr kumimoji="0" lang="en-US"/>
          </a:p>
        </p:txBody>
      </p:sp>
      <p:sp>
        <p:nvSpPr>
          <p:cNvPr id="3" name="Content Placeholder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117C3CA4-5A0F-4D44-825D-A43F2D20896D}" type="datetimeFigureOut">
              <a:rPr lang="it-IT" smtClean="0"/>
              <a:t>15/04/2015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B9F45A2-0748-451A-8E17-76EFC6B58A0A}"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Date Placeholder 3"/>
          <p:cNvSpPr>
            <a:spLocks noGrp="1"/>
          </p:cNvSpPr>
          <p:nvPr>
            <p:ph type="dt" sz="half" idx="10"/>
          </p:nvPr>
        </p:nvSpPr>
        <p:spPr/>
        <p:txBody>
          <a:bodyPr/>
          <a:lstStyle/>
          <a:p>
            <a:fld id="{117C3CA4-5A0F-4D44-825D-A43F2D20896D}" type="datetimeFigureOut">
              <a:rPr lang="it-IT" smtClean="0"/>
              <a:t>15/04/2015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B9F45A2-0748-451A-8E17-76EFC6B58A0A}" type="slidenum">
              <a:rPr lang="it-IT" smtClean="0"/>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Date Placeholder 4"/>
          <p:cNvSpPr>
            <a:spLocks noGrp="1"/>
          </p:cNvSpPr>
          <p:nvPr>
            <p:ph type="dt" sz="half" idx="10"/>
          </p:nvPr>
        </p:nvSpPr>
        <p:spPr/>
        <p:txBody>
          <a:bodyPr/>
          <a:lstStyle/>
          <a:p>
            <a:fld id="{117C3CA4-5A0F-4D44-825D-A43F2D20896D}" type="datetimeFigureOut">
              <a:rPr lang="it-IT" smtClean="0"/>
              <a:t>15/04/2015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B9F45A2-0748-451A-8E17-76EFC6B58A0A}"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Date Placeholder 6"/>
          <p:cNvSpPr>
            <a:spLocks noGrp="1"/>
          </p:cNvSpPr>
          <p:nvPr>
            <p:ph type="dt" sz="half" idx="10"/>
          </p:nvPr>
        </p:nvSpPr>
        <p:spPr/>
        <p:txBody>
          <a:bodyPr/>
          <a:lstStyle/>
          <a:p>
            <a:fld id="{117C3CA4-5A0F-4D44-825D-A43F2D20896D}" type="datetimeFigureOut">
              <a:rPr lang="it-IT" smtClean="0"/>
              <a:t>15/04/2015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B9F45A2-0748-451A-8E17-76EFC6B58A0A}"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Date Placeholder 2"/>
          <p:cNvSpPr>
            <a:spLocks noGrp="1"/>
          </p:cNvSpPr>
          <p:nvPr>
            <p:ph type="dt" sz="half" idx="10"/>
          </p:nvPr>
        </p:nvSpPr>
        <p:spPr/>
        <p:txBody>
          <a:bodyPr/>
          <a:lstStyle/>
          <a:p>
            <a:fld id="{117C3CA4-5A0F-4D44-825D-A43F2D20896D}" type="datetimeFigureOut">
              <a:rPr lang="it-IT" smtClean="0"/>
              <a:t>15/04/2015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B9F45A2-0748-451A-8E17-76EFC6B58A0A}"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C3CA4-5A0F-4D44-825D-A43F2D20896D}" type="datetimeFigureOut">
              <a:rPr lang="it-IT" smtClean="0"/>
              <a:t>15/04/2015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B9F45A2-0748-451A-8E17-76EFC6B58A0A}"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Date Placeholder 4"/>
          <p:cNvSpPr>
            <a:spLocks noGrp="1"/>
          </p:cNvSpPr>
          <p:nvPr>
            <p:ph type="dt" sz="half" idx="10"/>
          </p:nvPr>
        </p:nvSpPr>
        <p:spPr/>
        <p:txBody>
          <a:bodyPr/>
          <a:lstStyle/>
          <a:p>
            <a:fld id="{117C3CA4-5A0F-4D44-825D-A43F2D20896D}" type="datetimeFigureOut">
              <a:rPr lang="it-IT" smtClean="0"/>
              <a:t>15/04/2015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B9F45A2-0748-451A-8E17-76EFC6B58A0A}"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Date Placeholder 4"/>
          <p:cNvSpPr>
            <a:spLocks noGrp="1"/>
          </p:cNvSpPr>
          <p:nvPr>
            <p:ph type="dt" sz="half" idx="10"/>
          </p:nvPr>
        </p:nvSpPr>
        <p:spPr/>
        <p:txBody>
          <a:bodyPr/>
          <a:lstStyle/>
          <a:p>
            <a:fld id="{117C3CA4-5A0F-4D44-825D-A43F2D20896D}" type="datetimeFigureOut">
              <a:rPr lang="it-IT" smtClean="0"/>
              <a:t>15/04/2015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8077200" y="6356350"/>
            <a:ext cx="609600" cy="365125"/>
          </a:xfrm>
        </p:spPr>
        <p:txBody>
          <a:bodyPr/>
          <a:lstStyle/>
          <a:p>
            <a:fld id="{CB9F45A2-0748-451A-8E17-76EFC6B58A0A}" type="slidenum">
              <a:rPr lang="it-IT" smtClean="0"/>
              <a:t>‹N›</a:t>
            </a:fld>
            <a:endParaRPr lang="it-IT"/>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17C3CA4-5A0F-4D44-825D-A43F2D20896D}" type="datetimeFigureOut">
              <a:rPr lang="it-IT" smtClean="0"/>
              <a:t>15/04/2015</a:t>
            </a:fld>
            <a:endParaRPr lang="it-IT"/>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B9F45A2-0748-451A-8E17-76EFC6B58A0A}" type="slidenum">
              <a:rPr lang="it-IT" smtClean="0"/>
              <a:t>‹N›</a:t>
            </a:fld>
            <a:endParaRPr lang="it-IT"/>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2.png"/><Relationship Id="rId2" Type="http://schemas.microsoft.com/office/2007/relationships/media" Target="../media/media13.wav"/><Relationship Id="rId1" Type="http://schemas.openxmlformats.org/officeDocument/2006/relationships/tags" Target="../tags/tag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audio" Target="../media/media15.wav"/><Relationship Id="rId7" Type="http://schemas.openxmlformats.org/officeDocument/2006/relationships/image" Target="../media/image15.jpg"/><Relationship Id="rId2" Type="http://schemas.microsoft.com/office/2007/relationships/media" Target="../media/media15.wav"/><Relationship Id="rId1" Type="http://schemas.openxmlformats.org/officeDocument/2006/relationships/tags" Target="../tags/tag15.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2.png"/><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2.png"/><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2.png"/><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8100000" scaled="0"/>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rot="291352">
            <a:off x="515814" y="1955126"/>
            <a:ext cx="7772400" cy="1470025"/>
          </a:xfrm>
        </p:spPr>
        <p:txBody>
          <a:bodyPr>
            <a:noAutofit/>
          </a:bodyPr>
          <a:lstStyle/>
          <a:p>
            <a:r>
              <a:rPr lang="it-IT" sz="6000" dirty="0" smtClean="0">
                <a:solidFill>
                  <a:srgbClr val="66FFFF"/>
                </a:solidFill>
                <a:latin typeface="Berlin Sans FB" panose="020E0602020502020306" pitchFamily="34" charset="0"/>
              </a:rPr>
              <a:t>Conosciamo l’Oriente giocando tutti insieme</a:t>
            </a:r>
            <a:endParaRPr lang="it-IT" sz="6000" dirty="0">
              <a:solidFill>
                <a:srgbClr val="66FFFF"/>
              </a:solidFill>
              <a:latin typeface="Berlin Sans FB" panose="020E0602020502020306" pitchFamily="34" charset="0"/>
            </a:endParaRPr>
          </a:p>
        </p:txBody>
      </p:sp>
      <p:sp>
        <p:nvSpPr>
          <p:cNvPr id="3" name="Sottotitolo 2"/>
          <p:cNvSpPr>
            <a:spLocks noGrp="1"/>
          </p:cNvSpPr>
          <p:nvPr>
            <p:ph type="subTitle" idx="1"/>
          </p:nvPr>
        </p:nvSpPr>
        <p:spPr>
          <a:xfrm>
            <a:off x="148590" y="6172200"/>
            <a:ext cx="5566410" cy="331470"/>
          </a:xfrm>
        </p:spPr>
        <p:txBody>
          <a:bodyPr>
            <a:noAutofit/>
          </a:bodyPr>
          <a:lstStyle/>
          <a:p>
            <a:r>
              <a:rPr lang="it-IT" sz="1800" dirty="0" smtClean="0">
                <a:solidFill>
                  <a:srgbClr val="0F0F0F"/>
                </a:solidFill>
                <a:latin typeface="Arial" panose="020B0604020202020204" pitchFamily="34" charset="0"/>
                <a:ea typeface="Batang" panose="02030600000101010101" pitchFamily="18" charset="-127"/>
                <a:cs typeface="Arial" panose="020B0604020202020204" pitchFamily="34" charset="0"/>
              </a:rPr>
              <a:t>Realizzato da Michela Versaci e Giada Zerbini e Lisa </a:t>
            </a:r>
            <a:r>
              <a:rPr lang="it-IT" sz="1800" dirty="0" err="1" smtClean="0">
                <a:solidFill>
                  <a:srgbClr val="0F0F0F"/>
                </a:solidFill>
                <a:latin typeface="Arial" panose="020B0604020202020204" pitchFamily="34" charset="0"/>
                <a:ea typeface="Batang" panose="02030600000101010101" pitchFamily="18" charset="-127"/>
                <a:cs typeface="Arial" panose="020B0604020202020204" pitchFamily="34" charset="0"/>
              </a:rPr>
              <a:t>Belloli</a:t>
            </a:r>
            <a:endParaRPr lang="it-IT" sz="1800" dirty="0">
              <a:solidFill>
                <a:srgbClr val="0F0F0F"/>
              </a:solidFill>
              <a:latin typeface="Arial" panose="020B0604020202020204" pitchFamily="34" charset="0"/>
              <a:ea typeface="Batang" panose="02030600000101010101" pitchFamily="18" charset="-127"/>
              <a:cs typeface="Arial" panose="020B0604020202020204" pitchFamily="34" charset="0"/>
            </a:endParaRPr>
          </a:p>
        </p:txBody>
      </p:sp>
      <p:sp>
        <p:nvSpPr>
          <p:cNvPr id="4" name="CasellaDiTesto 3"/>
          <p:cNvSpPr txBox="1"/>
          <p:nvPr/>
        </p:nvSpPr>
        <p:spPr>
          <a:xfrm>
            <a:off x="6766560" y="6046430"/>
            <a:ext cx="2300798" cy="646331"/>
          </a:xfrm>
          <a:prstGeom prst="rect">
            <a:avLst/>
          </a:prstGeom>
          <a:noFill/>
        </p:spPr>
        <p:txBody>
          <a:bodyPr wrap="square" rtlCol="0">
            <a:spAutoFit/>
          </a:bodyPr>
          <a:lstStyle/>
          <a:p>
            <a:r>
              <a:rPr lang="it-IT" dirty="0" smtClean="0">
                <a:latin typeface="Arial" panose="020B0604020202020204" pitchFamily="34" charset="0"/>
                <a:cs typeface="Arial" panose="020B0604020202020204" pitchFamily="34" charset="0"/>
              </a:rPr>
              <a:t>Istituto comprensivo Aldo Moro</a:t>
            </a:r>
            <a:endParaRPr lang="it-IT"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86142519"/>
      </p:ext>
    </p:extLst>
  </p:cSld>
  <p:clrMapOvr>
    <a:masterClrMapping/>
  </p:clrMapOvr>
  <mc:AlternateContent xmlns:mc="http://schemas.openxmlformats.org/markup-compatibility/2006">
    <mc:Choice xmlns:p14="http://schemas.microsoft.com/office/powerpoint/2010/main" Requires="p14">
      <p:transition spd="slow" p14:dur="2000" advTm="5743"/>
    </mc:Choice>
    <mc:Fallback>
      <p:transition spd="slow" advTm="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heel(1)">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wdUpDiag">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Rettangolo 1"/>
          <p:cNvSpPr/>
          <p:nvPr/>
        </p:nvSpPr>
        <p:spPr>
          <a:xfrm>
            <a:off x="251520" y="1844824"/>
            <a:ext cx="6318448" cy="3139321"/>
          </a:xfrm>
          <a:prstGeom prst="rect">
            <a:avLst/>
          </a:prstGeom>
        </p:spPr>
        <p:txBody>
          <a:bodyPr wrap="square">
            <a:spAutoFit/>
          </a:bodyPr>
          <a:lstStyle/>
          <a:p>
            <a:r>
              <a:rPr lang="it-IT" dirty="0">
                <a:latin typeface="Arial" panose="020B0604020202020204" pitchFamily="34" charset="0"/>
                <a:cs typeface="Arial" panose="020B0604020202020204" pitchFamily="34" charset="0"/>
              </a:rPr>
              <a:t>Tra le bevande alcoliche tradizionali giapponesi più diffuse vi sono il </a:t>
            </a:r>
            <a:r>
              <a:rPr lang="it-IT" dirty="0" err="1">
                <a:latin typeface="Arial" panose="020B0604020202020204" pitchFamily="34" charset="0"/>
                <a:cs typeface="Arial" panose="020B0604020202020204" pitchFamily="34" charset="0"/>
              </a:rPr>
              <a:t>sake</a:t>
            </a:r>
            <a:r>
              <a:rPr lang="it-IT" dirty="0">
                <a:latin typeface="Arial" panose="020B0604020202020204" pitchFamily="34" charset="0"/>
                <a:cs typeface="Arial" panose="020B0604020202020204" pitchFamily="34" charset="0"/>
              </a:rPr>
              <a:t>, lo </a:t>
            </a:r>
            <a:r>
              <a:rPr lang="it-IT" dirty="0" err="1">
                <a:latin typeface="Arial" panose="020B0604020202020204" pitchFamily="34" charset="0"/>
                <a:cs typeface="Arial" panose="020B0604020202020204" pitchFamily="34" charset="0"/>
              </a:rPr>
              <a:t>shōchū</a:t>
            </a:r>
            <a:r>
              <a:rPr lang="it-IT" dirty="0">
                <a:latin typeface="Arial" panose="020B0604020202020204" pitchFamily="34" charset="0"/>
                <a:cs typeface="Arial" panose="020B0604020202020204" pitchFamily="34" charset="0"/>
              </a:rPr>
              <a:t>, il </a:t>
            </a:r>
            <a:r>
              <a:rPr lang="it-IT" dirty="0" err="1">
                <a:latin typeface="Arial" panose="020B0604020202020204" pitchFamily="34" charset="0"/>
                <a:cs typeface="Arial" panose="020B0604020202020204" pitchFamily="34" charset="0"/>
              </a:rPr>
              <a:t>chūhai</a:t>
            </a:r>
            <a:r>
              <a:rPr lang="it-IT" dirty="0">
                <a:latin typeface="Arial" panose="020B0604020202020204" pitchFamily="34" charset="0"/>
                <a:cs typeface="Arial" panose="020B0604020202020204" pitchFamily="34" charset="0"/>
              </a:rPr>
              <a:t>, il </a:t>
            </a:r>
            <a:r>
              <a:rPr lang="it-IT" dirty="0" err="1">
                <a:latin typeface="Arial" panose="020B0604020202020204" pitchFamily="34" charset="0"/>
                <a:cs typeface="Arial" panose="020B0604020202020204" pitchFamily="34" charset="0"/>
              </a:rPr>
              <a:t>mirin</a:t>
            </a:r>
            <a:r>
              <a:rPr lang="it-IT" dirty="0">
                <a:latin typeface="Arial" panose="020B0604020202020204" pitchFamily="34" charset="0"/>
                <a:cs typeface="Arial" panose="020B0604020202020204" pitchFamily="34" charset="0"/>
              </a:rPr>
              <a:t> e l'</a:t>
            </a:r>
            <a:r>
              <a:rPr lang="it-IT" dirty="0" err="1">
                <a:latin typeface="Arial" panose="020B0604020202020204" pitchFamily="34" charset="0"/>
                <a:cs typeface="Arial" panose="020B0604020202020204" pitchFamily="34" charset="0"/>
              </a:rPr>
              <a:t>umeshu</a:t>
            </a:r>
            <a:r>
              <a:rPr lang="it-IT" dirty="0">
                <a:latin typeface="Arial" panose="020B0604020202020204" pitchFamily="34" charset="0"/>
                <a:cs typeface="Arial" panose="020B0604020202020204" pitchFamily="34" charset="0"/>
              </a:rPr>
              <a:t>. Particolarmente apprezzata nel Paese è la birra, prodotta in qualità eccellenti; data l'alta tassazione a cui è sottoposta, ha prezzi alti e sono in commercio surrogati più economici come l'</a:t>
            </a:r>
            <a:r>
              <a:rPr lang="it-IT" dirty="0" err="1">
                <a:latin typeface="Arial" panose="020B0604020202020204" pitchFamily="34" charset="0"/>
                <a:cs typeface="Arial" panose="020B0604020202020204" pitchFamily="34" charset="0"/>
              </a:rPr>
              <a:t>hoppy</a:t>
            </a:r>
            <a:r>
              <a:rPr lang="it-IT" dirty="0">
                <a:latin typeface="Arial" panose="020B0604020202020204" pitchFamily="34" charset="0"/>
                <a:cs typeface="Arial" panose="020B0604020202020204" pitchFamily="34" charset="0"/>
              </a:rPr>
              <a:t> (a basso contenuto alcolico) e l'</a:t>
            </a:r>
            <a:r>
              <a:rPr lang="it-IT" dirty="0" err="1">
                <a:latin typeface="Arial" panose="020B0604020202020204" pitchFamily="34" charset="0"/>
                <a:cs typeface="Arial" panose="020B0604020202020204" pitchFamily="34" charset="0"/>
              </a:rPr>
              <a:t>happoshu</a:t>
            </a:r>
            <a:r>
              <a:rPr lang="it-IT" dirty="0">
                <a:latin typeface="Arial" panose="020B0604020202020204" pitchFamily="34" charset="0"/>
                <a:cs typeface="Arial" panose="020B0604020202020204" pitchFamily="34" charset="0"/>
              </a:rPr>
              <a:t> (a basso contenuto di malto</a:t>
            </a:r>
            <a:r>
              <a:rPr lang="it-IT" dirty="0" smtClean="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I cibi accompagnati con bibite alcoliche prendono il nome di </a:t>
            </a:r>
            <a:r>
              <a:rPr lang="it-IT" dirty="0" err="1">
                <a:latin typeface="Arial" panose="020B0604020202020204" pitchFamily="34" charset="0"/>
                <a:cs typeface="Arial" panose="020B0604020202020204" pitchFamily="34" charset="0"/>
              </a:rPr>
              <a:t>sakana</a:t>
            </a:r>
            <a:r>
              <a:rPr lang="it-IT" dirty="0">
                <a:latin typeface="Arial" panose="020B0604020202020204" pitchFamily="34" charset="0"/>
                <a:cs typeface="Arial" panose="020B0604020202020204" pitchFamily="34" charset="0"/>
              </a:rPr>
              <a:t>. La bevanda nazionale per eccellenza è il tè, di cui esistono svariati tipi. È tenuta in grande considerazione la tradizionale cerimonia del tè, chiamata Cha no </a:t>
            </a:r>
            <a:r>
              <a:rPr lang="it-IT" dirty="0" err="1">
                <a:latin typeface="Arial" panose="020B0604020202020204" pitchFamily="34" charset="0"/>
                <a:cs typeface="Arial" panose="020B0604020202020204" pitchFamily="34" charset="0"/>
              </a:rPr>
              <a:t>yu</a:t>
            </a:r>
            <a:r>
              <a:rPr lang="it-IT" dirty="0">
                <a:latin typeface="Arial" panose="020B0604020202020204" pitchFamily="34" charset="0"/>
                <a:cs typeface="Arial" panose="020B0604020202020204" pitchFamily="34" charset="0"/>
              </a:rPr>
              <a:t>.</a:t>
            </a:r>
          </a:p>
        </p:txBody>
      </p:sp>
      <p:sp>
        <p:nvSpPr>
          <p:cNvPr id="4" name="Rettangolo 3"/>
          <p:cNvSpPr/>
          <p:nvPr/>
        </p:nvSpPr>
        <p:spPr>
          <a:xfrm>
            <a:off x="280057" y="620688"/>
            <a:ext cx="4097468" cy="923330"/>
          </a:xfrm>
          <a:prstGeom prst="rect">
            <a:avLst/>
          </a:prstGeom>
          <a:noFill/>
        </p:spPr>
        <p:txBody>
          <a:bodyPr wrap="none" lIns="91440" tIns="45720" rIns="91440" bIns="45720">
            <a:spAutoFit/>
          </a:bodyPr>
          <a:lstStyle/>
          <a:p>
            <a:pPr algn="ctr"/>
            <a:r>
              <a:rPr lang="it-IT"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LE BEVANDE</a:t>
            </a:r>
            <a:endParaRPr lang="it-IT"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84830412"/>
      </p:ext>
    </p:extLst>
  </p:cSld>
  <p:clrMapOvr>
    <a:masterClrMapping/>
  </p:clrMapOvr>
  <mc:AlternateContent xmlns:mc="http://schemas.openxmlformats.org/markup-compatibility/2006">
    <mc:Choice xmlns:p14="http://schemas.microsoft.com/office/powerpoint/2010/main" Requires="p14">
      <p:transition spd="slow" p14:dur="2000" advTm="2489"/>
    </mc:Choice>
    <mc:Fallback>
      <p:transition spd="slow" advTm="2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dashDnDiag">
          <a:fgClr>
            <a:schemeClr val="accent1"/>
          </a:fgClr>
          <a:bgClr>
            <a:schemeClr val="bg1"/>
          </a:bgClr>
        </a:pattFill>
        <a:effectLst/>
      </p:bgPr>
    </p:bg>
    <p:spTree>
      <p:nvGrpSpPr>
        <p:cNvPr id="1" name=""/>
        <p:cNvGrpSpPr/>
        <p:nvPr/>
      </p:nvGrpSpPr>
      <p:grpSpPr>
        <a:xfrm>
          <a:off x="0" y="0"/>
          <a:ext cx="0" cy="0"/>
          <a:chOff x="0" y="0"/>
          <a:chExt cx="0" cy="0"/>
        </a:xfrm>
      </p:grpSpPr>
      <p:sp>
        <p:nvSpPr>
          <p:cNvPr id="2" name="Rettangolo 1"/>
          <p:cNvSpPr/>
          <p:nvPr/>
        </p:nvSpPr>
        <p:spPr>
          <a:xfrm>
            <a:off x="107504" y="2132856"/>
            <a:ext cx="6534472" cy="4524315"/>
          </a:xfrm>
          <a:prstGeom prst="rect">
            <a:avLst/>
          </a:prstGeom>
        </p:spPr>
        <p:txBody>
          <a:bodyPr wrap="square">
            <a:spAutoFit/>
          </a:bodyPr>
          <a:lstStyle/>
          <a:p>
            <a:r>
              <a:rPr lang="it-IT" dirty="0">
                <a:latin typeface="Arial" panose="020B0604020202020204" pitchFamily="34" charset="0"/>
                <a:cs typeface="Arial" panose="020B0604020202020204" pitchFamily="34" charset="0"/>
              </a:rPr>
              <a:t>I piatti della cucina giapponese vengono generalmente classificati in base al modo in cui gli ingredienti sono cucinati. Questa classificazione è importante quando un pasto fa parte di un particolare tipo di cibo (le suddette cucine </a:t>
            </a:r>
            <a:r>
              <a:rPr lang="it-IT" dirty="0" err="1">
                <a:latin typeface="Arial" panose="020B0604020202020204" pitchFamily="34" charset="0"/>
                <a:cs typeface="Arial" panose="020B0604020202020204" pitchFamily="34" charset="0"/>
              </a:rPr>
              <a:t>kaiseki</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honzen</a:t>
            </a:r>
            <a:r>
              <a:rPr lang="it-IT" dirty="0">
                <a:latin typeface="Arial" panose="020B0604020202020204" pitchFamily="34" charset="0"/>
                <a:cs typeface="Arial" panose="020B0604020202020204" pitchFamily="34" charset="0"/>
              </a:rPr>
              <a:t> o </a:t>
            </a:r>
            <a:r>
              <a:rPr lang="it-IT" dirty="0" err="1">
                <a:latin typeface="Arial" panose="020B0604020202020204" pitchFamily="34" charset="0"/>
                <a:cs typeface="Arial" panose="020B0604020202020204" pitchFamily="34" charset="0"/>
              </a:rPr>
              <a:t>shojin</a:t>
            </a:r>
            <a:r>
              <a:rPr lang="it-IT" dirty="0">
                <a:latin typeface="Arial" panose="020B0604020202020204" pitchFamily="34" charset="0"/>
                <a:cs typeface="Arial" panose="020B0604020202020204" pitchFamily="34" charset="0"/>
              </a:rPr>
              <a:t> per esempio). In questi pasti, ogni piatto possiede una posizione specifica secondo un ordine preimpostato, e questa peculiarità viene rispettata fino a quando i pasti vengono serviti in tavola. La scelta degli ingredienti è spesso a discrezione dello chef (le cui scelte sono prevalentemente dettate dalla stagione), ma il tipo di tecnica di cottura da utilizzare per la preparazione è imposto dal tipo di tradizione che si intende seguire. I nomi dei piatti contengono spesso il nome della tecnica utilizzata (ad esempio </a:t>
            </a:r>
            <a:r>
              <a:rPr lang="it-IT" dirty="0" err="1">
                <a:latin typeface="Arial" panose="020B0604020202020204" pitchFamily="34" charset="0"/>
                <a:cs typeface="Arial" panose="020B0604020202020204" pitchFamily="34" charset="0"/>
              </a:rPr>
              <a:t>yakitori</a:t>
            </a:r>
            <a:r>
              <a:rPr lang="it-IT" dirty="0">
                <a:latin typeface="Arial" panose="020B0604020202020204" pitchFamily="34" charset="0"/>
                <a:cs typeface="Arial" panose="020B0604020202020204" pitchFamily="34" charset="0"/>
              </a:rPr>
              <a:t>, ove il prefisso </a:t>
            </a:r>
            <a:r>
              <a:rPr lang="it-IT" dirty="0" err="1">
                <a:latin typeface="Arial" panose="020B0604020202020204" pitchFamily="34" charset="0"/>
                <a:cs typeface="Arial" panose="020B0604020202020204" pitchFamily="34" charset="0"/>
              </a:rPr>
              <a:t>yaki</a:t>
            </a:r>
            <a:r>
              <a:rPr lang="it-IT" dirty="0">
                <a:latin typeface="Arial" panose="020B0604020202020204" pitchFamily="34" charset="0"/>
                <a:cs typeface="Arial" panose="020B0604020202020204" pitchFamily="34" charset="0"/>
              </a:rPr>
              <a:t> indica qualcosa di grigliato); ai piatti di contorno viene invece aggiunto il suffisso mono (come ad esempio </a:t>
            </a:r>
            <a:r>
              <a:rPr lang="it-IT" dirty="0" err="1">
                <a:latin typeface="Arial" panose="020B0604020202020204" pitchFamily="34" charset="0"/>
                <a:cs typeface="Arial" panose="020B0604020202020204" pitchFamily="34" charset="0"/>
              </a:rPr>
              <a:t>yakimono</a:t>
            </a:r>
            <a:r>
              <a:rPr lang="it-IT" dirty="0">
                <a:latin typeface="Arial" panose="020B0604020202020204" pitchFamily="34" charset="0"/>
                <a:cs typeface="Arial" panose="020B0604020202020204" pitchFamily="34" charset="0"/>
              </a:rPr>
              <a:t>).</a:t>
            </a:r>
          </a:p>
        </p:txBody>
      </p:sp>
      <p:sp>
        <p:nvSpPr>
          <p:cNvPr id="3" name="CasellaDiTesto 2"/>
          <p:cNvSpPr txBox="1"/>
          <p:nvPr/>
        </p:nvSpPr>
        <p:spPr>
          <a:xfrm rot="370689">
            <a:off x="539552" y="332655"/>
            <a:ext cx="8280920" cy="830997"/>
          </a:xfrm>
          <a:prstGeom prst="rect">
            <a:avLst/>
          </a:prstGeom>
          <a:noFill/>
        </p:spPr>
        <p:txBody>
          <a:bodyPr wrap="square" rtlCol="0">
            <a:spAutoFit/>
          </a:bodyPr>
          <a:lstStyle/>
          <a:p>
            <a:r>
              <a:rPr lang="it-IT" sz="4800" dirty="0" smtClean="0">
                <a:solidFill>
                  <a:schemeClr val="accent2">
                    <a:lumMod val="75000"/>
                  </a:schemeClr>
                </a:solidFill>
                <a:latin typeface="Aharoni" panose="02010803020104030203" pitchFamily="2" charset="-79"/>
                <a:cs typeface="Aharoni" panose="02010803020104030203" pitchFamily="2" charset="-79"/>
              </a:rPr>
              <a:t>LA CUCINA TRADIZIONALE</a:t>
            </a:r>
            <a:endParaRPr lang="it-IT" sz="4800" dirty="0">
              <a:solidFill>
                <a:schemeClr val="accent2">
                  <a:lumMod val="75000"/>
                </a:schemeClr>
              </a:solidFill>
              <a:latin typeface="Aharoni" panose="02010803020104030203" pitchFamily="2" charset="-79"/>
              <a:cs typeface="Aharoni" panose="02010803020104030203" pitchFamily="2" charset="-79"/>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74115834"/>
      </p:ext>
    </p:extLst>
  </p:cSld>
  <p:clrMapOvr>
    <a:masterClrMapping/>
  </p:clrMapOvr>
  <mc:AlternateContent xmlns:mc="http://schemas.openxmlformats.org/markup-compatibility/2006">
    <mc:Choice xmlns:p14="http://schemas.microsoft.com/office/powerpoint/2010/main" Requires="p14">
      <p:transition spd="slow" p14:dur="2000" advTm="4111"/>
    </mc:Choice>
    <mc:Fallback>
      <p:transition spd="slow" advTm="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laid">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Rettangolo 1"/>
          <p:cNvSpPr/>
          <p:nvPr/>
        </p:nvSpPr>
        <p:spPr>
          <a:xfrm>
            <a:off x="611560" y="692696"/>
            <a:ext cx="7920880" cy="5355312"/>
          </a:xfrm>
          <a:prstGeom prst="rect">
            <a:avLst/>
          </a:prstGeom>
        </p:spPr>
        <p:txBody>
          <a:bodyPr wrap="square">
            <a:spAutoFit/>
          </a:bodyPr>
          <a:lstStyle/>
          <a:p>
            <a:r>
              <a:rPr lang="it-IT" dirty="0">
                <a:latin typeface="Arial" panose="020B0604020202020204" pitchFamily="34" charset="0"/>
                <a:cs typeface="Arial" panose="020B0604020202020204" pitchFamily="34" charset="0"/>
              </a:rPr>
              <a:t>In passato, come oggi, la coltura principale giapponese era il riso, a tal punto che durante il periodo Edo il valore di un feudo era misurato in </a:t>
            </a:r>
            <a:r>
              <a:rPr lang="it-IT" dirty="0" err="1">
                <a:latin typeface="Arial" panose="020B0604020202020204" pitchFamily="34" charset="0"/>
                <a:cs typeface="Arial" panose="020B0604020202020204" pitchFamily="34" charset="0"/>
              </a:rPr>
              <a:t>koku</a:t>
            </a:r>
            <a:r>
              <a:rPr lang="it-IT" dirty="0">
                <a:latin typeface="Arial" panose="020B0604020202020204" pitchFamily="34" charset="0"/>
                <a:cs typeface="Arial" panose="020B0604020202020204" pitchFamily="34" charset="0"/>
              </a:rPr>
              <a:t>, un'unità di misura che indicava quanto riso era in grado di produrre tale feudo, corrispondente alla quantità di riso necessaria a sfamare una persona per un anno. Il riso ha sempre rivestito un ruolo chiave nell'alimentazione giapponese, a tal punto che le coltivazioni venivano considerate obiettivi principali degli alleati durante la seconda guerra mondiale; ciò portò a diverse carestie che vennero superate solo tramite delle speciali riforme agrarie mirate. Nel luglio 1999 fu approvata una nuova legge che indirizzava l'agricoltura giapponese al mercato internazionale</a:t>
            </a:r>
            <a:r>
              <a:rPr lang="it-IT" dirty="0" smtClean="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Attualmente in Giappone l'agricoltura ha pochi addetti poiché la maggioranza della forza lavoro è impiegata nel settore dell'industria e dei servizi. Si pratica inoltre un'agricoltura di tipo intensivo, con lo scopo di sfruttare al massimo il poco terreno pianeggiante disponibile, corrispondente al circa 15% del suolo giapponese. La grande estensione latitudinale del Giappone consente la coltivazione di molti prodotti differenti: oltre al riso si coltivano anche ortaggi, cereali e legumi tipici delle zone a clima temperato e prodotti tipici dei climi subtropicali come la canna da zucchero, il tè, tabacco e alberi da frutto (soprattutto ciliegi</a:t>
            </a:r>
            <a:r>
              <a:rPr lang="it-IT" dirty="0" smtClean="0">
                <a:latin typeface="Arial" panose="020B0604020202020204" pitchFamily="34" charset="0"/>
                <a:cs typeface="Arial" panose="020B0604020202020204" pitchFamily="34" charset="0"/>
              </a:rPr>
              <a:t>).</a:t>
            </a:r>
            <a:endParaRPr lang="it-IT" dirty="0">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14257418"/>
      </p:ext>
    </p:extLst>
  </p:cSld>
  <p:clrMapOvr>
    <a:masterClrMapping/>
  </p:clrMapOvr>
  <mc:AlternateContent xmlns:mc="http://schemas.openxmlformats.org/markup-compatibility/2006">
    <mc:Choice xmlns:p14="http://schemas.microsoft.com/office/powerpoint/2010/main" Requires="p14">
      <p:transition spd="slow" p14:dur="2000" advTm="2093"/>
    </mc:Choice>
    <mc:Fallback>
      <p:transition spd="slow" advTm="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PIXECT-201501141211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88640"/>
            <a:ext cx="4962128" cy="372159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2050" name="Picture 2" descr="E:\PIXECT-2014121712295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4403928"/>
            <a:ext cx="4392488" cy="20893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Rettangolo 2"/>
          <p:cNvSpPr/>
          <p:nvPr/>
        </p:nvSpPr>
        <p:spPr>
          <a:xfrm rot="739757">
            <a:off x="4945261" y="666070"/>
            <a:ext cx="4408617"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Noi al lavoro</a:t>
            </a:r>
            <a:endParaRPr lang="it-IT"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63455577"/>
      </p:ext>
    </p:extLst>
  </p:cSld>
  <p:clrMapOvr>
    <a:masterClrMapping/>
  </p:clrMapOvr>
  <mc:AlternateContent xmlns:mc="http://schemas.openxmlformats.org/markup-compatibility/2006">
    <mc:Choice xmlns:p14="http://schemas.microsoft.com/office/powerpoint/2010/main" Requires="p14">
      <p:transition spd="slow" p14:dur="2000" advTm="5098"/>
    </mc:Choice>
    <mc:Fallback>
      <p:transition spd="slow" advTm="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dashVert">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Rettangolo 1"/>
          <p:cNvSpPr/>
          <p:nvPr/>
        </p:nvSpPr>
        <p:spPr>
          <a:xfrm>
            <a:off x="251520" y="1052736"/>
            <a:ext cx="4572000" cy="5632311"/>
          </a:xfrm>
          <a:prstGeom prst="rect">
            <a:avLst/>
          </a:prstGeom>
        </p:spPr>
        <p:txBody>
          <a:bodyPr>
            <a:spAutoFit/>
          </a:bodyPr>
          <a:lstStyle/>
          <a:p>
            <a:r>
              <a:rPr lang="it-IT" dirty="0">
                <a:latin typeface="Arial" panose="020B0604020202020204" pitchFamily="34" charset="0"/>
                <a:cs typeface="Arial" panose="020B0604020202020204" pitchFamily="34" charset="0"/>
              </a:rPr>
              <a:t>La cucina giapponese è caratterizzata dalla presenza di pietanze derivate da combinazioni di prodotti alimentari di base tipiche del Giappone come riso o </a:t>
            </a:r>
            <a:r>
              <a:rPr lang="it-IT" dirty="0" err="1">
                <a:latin typeface="Arial" panose="020B0604020202020204" pitchFamily="34" charset="0"/>
                <a:cs typeface="Arial" panose="020B0604020202020204" pitchFamily="34" charset="0"/>
              </a:rPr>
              <a:t>noodles</a:t>
            </a:r>
            <a:r>
              <a:rPr lang="it-IT" dirty="0">
                <a:latin typeface="Arial" panose="020B0604020202020204" pitchFamily="34" charset="0"/>
                <a:cs typeface="Arial" panose="020B0604020202020204" pitchFamily="34" charset="0"/>
              </a:rPr>
              <a:t>, zuppe e </a:t>
            </a:r>
            <a:r>
              <a:rPr lang="it-IT" dirty="0" err="1">
                <a:latin typeface="Arial" panose="020B0604020202020204" pitchFamily="34" charset="0"/>
                <a:cs typeface="Arial" panose="020B0604020202020204" pitchFamily="34" charset="0"/>
              </a:rPr>
              <a:t>okazu</a:t>
            </a:r>
            <a:r>
              <a:rPr lang="it-IT" dirty="0">
                <a:latin typeface="Arial" panose="020B0604020202020204" pitchFamily="34" charset="0"/>
                <a:cs typeface="Arial" panose="020B0604020202020204" pitchFamily="34" charset="0"/>
              </a:rPr>
              <a:t> (piatti a base di pesce, verdure, tofu e simili) per insaporire l'alimento di base. Sono utilizzati vari tipi di pasta, spesso di derivazione cinese, come i </a:t>
            </a:r>
            <a:r>
              <a:rPr lang="it-IT" dirty="0" err="1">
                <a:latin typeface="Arial" panose="020B0604020202020204" pitchFamily="34" charset="0"/>
                <a:cs typeface="Arial" panose="020B0604020202020204" pitchFamily="34" charset="0"/>
              </a:rPr>
              <a:t>rāmen</a:t>
            </a:r>
            <a:r>
              <a:rPr lang="it-IT" dirty="0">
                <a:latin typeface="Arial" panose="020B0604020202020204" pitchFamily="34" charset="0"/>
                <a:cs typeface="Arial" panose="020B0604020202020204" pitchFamily="34" charset="0"/>
              </a:rPr>
              <a:t>, specie di tagliatelle di frumento, </a:t>
            </a:r>
            <a:r>
              <a:rPr lang="it-IT" dirty="0" err="1">
                <a:latin typeface="Arial" panose="020B0604020202020204" pitchFamily="34" charset="0"/>
                <a:cs typeface="Arial" panose="020B0604020202020204" pitchFamily="34" charset="0"/>
              </a:rPr>
              <a:t>soba</a:t>
            </a:r>
            <a:r>
              <a:rPr lang="it-IT" dirty="0">
                <a:latin typeface="Arial" panose="020B0604020202020204" pitchFamily="34" charset="0"/>
                <a:cs typeface="Arial" panose="020B0604020202020204" pitchFamily="34" charset="0"/>
              </a:rPr>
              <a:t>, tagliatelle di grano saraceno, o gli </a:t>
            </a:r>
            <a:r>
              <a:rPr lang="it-IT" dirty="0" err="1">
                <a:latin typeface="Arial" panose="020B0604020202020204" pitchFamily="34" charset="0"/>
                <a:cs typeface="Arial" panose="020B0604020202020204" pitchFamily="34" charset="0"/>
              </a:rPr>
              <a:t>udon</a:t>
            </a:r>
            <a:r>
              <a:rPr lang="it-IT" dirty="0">
                <a:latin typeface="Arial" panose="020B0604020202020204" pitchFamily="34" charset="0"/>
                <a:cs typeface="Arial" panose="020B0604020202020204" pitchFamily="34" charset="0"/>
              </a:rPr>
              <a:t>, simili a tagliolini di grano tenero. Nei primi anni dell'era moderna vennero introdotti ingredienti come le carni rosse, che in precedenza erano scarsamente utilizzate in Giappone. La cucina giapponese è conosciuta per prestare particolarmente attenzione al cibo di stagione, offrendo una vasta gamma di specialità regionali che usano le ricette tradizionali e gli ingredienti locali</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64120113"/>
      </p:ext>
    </p:extLst>
  </p:cSld>
  <p:clrMapOvr>
    <a:masterClrMapping/>
  </p:clrMapOvr>
  <mc:AlternateContent xmlns:mc="http://schemas.openxmlformats.org/markup-compatibility/2006">
    <mc:Choice xmlns:p14="http://schemas.microsoft.com/office/powerpoint/2010/main" Requires="p14">
      <p:transition spd="slow" p14:dur="2000" advTm="2971"/>
    </mc:Choice>
    <mc:Fallback>
      <p:transition spd="slow" advTm="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r>
              <a:rPr lang="it-IT" sz="9600" dirty="0" smtClean="0"/>
              <a:t>fine</a:t>
            </a:r>
            <a:endParaRPr lang="it-IT" sz="9600" dirty="0"/>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3573016"/>
            <a:ext cx="3131840" cy="2074844"/>
          </a:xfrm>
          <a:prstGeom prst="rect">
            <a:avLst/>
          </a:prstGeom>
        </p:spPr>
      </p:pic>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1880" y="4946353"/>
            <a:ext cx="3089531" cy="1911647"/>
          </a:xfrm>
          <a:prstGeom prst="rect">
            <a:avLst/>
          </a:prstGeom>
        </p:spPr>
      </p:pic>
      <p:pic>
        <p:nvPicPr>
          <p:cNvPr id="6" name="Immagin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1296" y="3230738"/>
            <a:ext cx="2582704" cy="1711041"/>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19" y="3604974"/>
            <a:ext cx="3128441" cy="2072592"/>
          </a:xfrm>
          <a:prstGeom prst="rect">
            <a:avLst/>
          </a:prstGeom>
        </p:spPr>
      </p:pic>
      <p:pic>
        <p:nvPicPr>
          <p:cNvPr id="8" name="Immagin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6256" y="5121792"/>
            <a:ext cx="2160240" cy="1620180"/>
          </a:xfrm>
          <a:prstGeom prst="rect">
            <a:avLst/>
          </a:prstGeom>
        </p:spPr>
      </p:pic>
      <p:pic>
        <p:nvPicPr>
          <p:cNvPr id="9" name="Immagin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3660" y="795288"/>
            <a:ext cx="2822716" cy="2169963"/>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243" y="3573016"/>
            <a:ext cx="3131841" cy="2074844"/>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04137321"/>
      </p:ext>
    </p:extLst>
  </p:cSld>
  <p:clrMapOvr>
    <a:masterClrMapping/>
  </p:clrMapOvr>
  <mc:AlternateContent xmlns:mc="http://schemas.openxmlformats.org/markup-compatibility/2006">
    <mc:Choice xmlns:p14="http://schemas.microsoft.com/office/powerpoint/2010/main" Requires="p14">
      <p:transition spd="slow" p14:dur="2000" advTm="9050"/>
    </mc:Choice>
    <mc:Fallback>
      <p:transition spd="slow" advTm="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4" presetClass="emph" presetSubtype="0" fill="hold" grpId="0" nodeType="click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3"/>
                                        </p:tgtEl>
                                        <p:attrNameLst>
                                          <p:attrName>ppt_x</p:attrName>
                                          <p:attrName>ppt_y</p:attrName>
                                        </p:attrNameLst>
                                      </p:cBhvr>
                                    </p:animMotion>
                                    <p:animRot by="1500000">
                                      <p:cBhvr>
                                        <p:cTn id="36" dur="125" fill="hold">
                                          <p:stCondLst>
                                            <p:cond delay="0"/>
                                          </p:stCondLst>
                                        </p:cTn>
                                        <p:tgtEl>
                                          <p:spTgt spid="3"/>
                                        </p:tgtEl>
                                        <p:attrNameLst>
                                          <p:attrName>r</p:attrName>
                                        </p:attrNameLst>
                                      </p:cBhvr>
                                    </p:animRot>
                                    <p:animRot by="-1500000">
                                      <p:cBhvr>
                                        <p:cTn id="37" dur="125" fill="hold">
                                          <p:stCondLst>
                                            <p:cond delay="125"/>
                                          </p:stCondLst>
                                        </p:cTn>
                                        <p:tgtEl>
                                          <p:spTgt spid="3"/>
                                        </p:tgtEl>
                                        <p:attrNameLst>
                                          <p:attrName>r</p:attrName>
                                        </p:attrNameLst>
                                      </p:cBhvr>
                                    </p:animRot>
                                    <p:animRot by="-1500000">
                                      <p:cBhvr>
                                        <p:cTn id="38" dur="125" fill="hold">
                                          <p:stCondLst>
                                            <p:cond delay="250"/>
                                          </p:stCondLst>
                                        </p:cTn>
                                        <p:tgtEl>
                                          <p:spTgt spid="3"/>
                                        </p:tgtEl>
                                        <p:attrNameLst>
                                          <p:attrName>r</p:attrName>
                                        </p:attrNameLst>
                                      </p:cBhvr>
                                    </p:animRot>
                                    <p:animRot by="1500000">
                                      <p:cBhvr>
                                        <p:cTn id="39"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CasellaDiTesto 1"/>
          <p:cNvSpPr txBox="1"/>
          <p:nvPr/>
        </p:nvSpPr>
        <p:spPr>
          <a:xfrm>
            <a:off x="251520" y="1506528"/>
            <a:ext cx="5760640" cy="4801314"/>
          </a:xfrm>
          <a:prstGeom prst="rect">
            <a:avLst/>
          </a:prstGeom>
          <a:noFill/>
        </p:spPr>
        <p:txBody>
          <a:bodyPr wrap="square" rtlCol="0">
            <a:spAutoFit/>
          </a:bodyPr>
          <a:lstStyle/>
          <a:p>
            <a:r>
              <a:rPr lang="it-IT" dirty="0" smtClean="0">
                <a:solidFill>
                  <a:schemeClr val="tx1">
                    <a:lumMod val="95000"/>
                    <a:lumOff val="5000"/>
                  </a:schemeClr>
                </a:solidFill>
                <a:latin typeface="Arial" panose="020B0604020202020204" pitchFamily="34" charset="0"/>
                <a:cs typeface="Arial" panose="020B0604020202020204" pitchFamily="34" charset="0"/>
              </a:rPr>
              <a:t>Il gioco CONOSCIAMO L’ ORIENTE è un gioco di Società che si disputa fra  due o più squadre con un numero di partecipanti equo che può variare da 5 a 10.Prima si concorda l ‘ordine del turno che viene stabilito attraverso una partita al gioco CARTA-SASSO-FORBICI che farà pescare una carta dal mazzo ad una squadra avversaria a scelta .La squadra sfidata dovrà rispondere entro 10 minuti di tempo, alla domanda formulata (in base alle informazioni leggibili sulla carta pescata)dall’altra squadra. Se la squadra risponde esattamente le viene assegnato un punto ,in caso contrario essa non riceve nessun punto. Si continua così </a:t>
            </a:r>
            <a:r>
              <a:rPr lang="it-IT" dirty="0" err="1" smtClean="0">
                <a:solidFill>
                  <a:schemeClr val="tx1">
                    <a:lumMod val="95000"/>
                    <a:lumOff val="5000"/>
                  </a:schemeClr>
                </a:solidFill>
                <a:latin typeface="Arial" panose="020B0604020202020204" pitchFamily="34" charset="0"/>
                <a:cs typeface="Arial" panose="020B0604020202020204" pitchFamily="34" charset="0"/>
              </a:rPr>
              <a:t>finchè</a:t>
            </a:r>
            <a:r>
              <a:rPr lang="it-IT" dirty="0" smtClean="0">
                <a:solidFill>
                  <a:schemeClr val="tx1">
                    <a:lumMod val="95000"/>
                    <a:lumOff val="5000"/>
                  </a:schemeClr>
                </a:solidFill>
                <a:latin typeface="Arial" panose="020B0604020202020204" pitchFamily="34" charset="0"/>
                <a:cs typeface="Arial" panose="020B0604020202020204" pitchFamily="34" charset="0"/>
              </a:rPr>
              <a:t> una delle due squadre totalizza per prima il risultato di 10 punti vincendo la partita.</a:t>
            </a:r>
          </a:p>
          <a:p>
            <a:r>
              <a:rPr lang="it-IT" dirty="0" smtClean="0">
                <a:solidFill>
                  <a:schemeClr val="tx1">
                    <a:lumMod val="95000"/>
                    <a:lumOff val="5000"/>
                  </a:schemeClr>
                </a:solidFill>
                <a:latin typeface="Arial" panose="020B0604020202020204" pitchFamily="34" charset="0"/>
                <a:cs typeface="Arial" panose="020B0604020202020204" pitchFamily="34" charset="0"/>
              </a:rPr>
              <a:t>Dopo la vittoria la squadra  vincitrice potrà esultare pronunciando in Giapponese</a:t>
            </a:r>
            <a:r>
              <a:rPr lang="it-IT" dirty="0" smtClean="0">
                <a:solidFill>
                  <a:srgbClr val="0066FF"/>
                </a:solidFill>
              </a:rPr>
              <a:t>:</a:t>
            </a:r>
            <a:r>
              <a:rPr lang="it-IT" dirty="0">
                <a:latin typeface="Arial" panose="020B0604020202020204" pitchFamily="34" charset="0"/>
                <a:cs typeface="Arial" panose="020B0604020202020204" pitchFamily="34" charset="0"/>
              </a:rPr>
              <a:t>[U-on</a:t>
            </a:r>
            <a:r>
              <a:rPr lang="it-IT" dirty="0" smtClean="0">
                <a:latin typeface="Arial" panose="020B0604020202020204" pitchFamily="34" charset="0"/>
                <a:cs typeface="Arial" panose="020B0604020202020204" pitchFamily="34" charset="0"/>
              </a:rPr>
              <a:t>]=vinto</a:t>
            </a:r>
            <a:endParaRPr lang="it-IT" dirty="0">
              <a:latin typeface="Arial" panose="020B0604020202020204" pitchFamily="34" charset="0"/>
              <a:cs typeface="Arial" panose="020B0604020202020204" pitchFamily="34" charset="0"/>
            </a:endParaRPr>
          </a:p>
          <a:p>
            <a:endParaRPr lang="it-IT" dirty="0">
              <a:solidFill>
                <a:srgbClr val="0066FF"/>
              </a:solidFill>
            </a:endParaRPr>
          </a:p>
        </p:txBody>
      </p:sp>
      <p:sp>
        <p:nvSpPr>
          <p:cNvPr id="5" name="Rettangolo 4"/>
          <p:cNvSpPr/>
          <p:nvPr/>
        </p:nvSpPr>
        <p:spPr>
          <a:xfrm>
            <a:off x="1475656" y="332656"/>
            <a:ext cx="5961888" cy="923330"/>
          </a:xfrm>
          <a:prstGeom prst="rect">
            <a:avLst/>
          </a:prstGeom>
          <a:noFill/>
        </p:spPr>
        <p:txBody>
          <a:bodyPr wrap="none" lIns="91440" tIns="45720" rIns="91440" bIns="45720">
            <a:spAutoFit/>
          </a:bodyPr>
          <a:lstStyle/>
          <a:p>
            <a:pPr algn="ctr"/>
            <a:r>
              <a:rPr lang="it-IT"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Bookman Old Style" panose="02050604050505020204" pitchFamily="18" charset="0"/>
              </a:rPr>
              <a:t>REGOLAMENTO</a:t>
            </a:r>
            <a:endParaRPr lang="it-IT"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18202172"/>
      </p:ext>
    </p:extLst>
  </p:cSld>
  <p:clrMapOvr>
    <a:masterClrMapping/>
  </p:clrMapOvr>
  <mc:AlternateContent xmlns:mc="http://schemas.openxmlformats.org/markup-compatibility/2006">
    <mc:Choice xmlns:p14="http://schemas.microsoft.com/office/powerpoint/2010/main" Requires="p14">
      <p:transition spd="slow" p14:dur="4000" advTm="32447">
        <p14:vortex dir="r"/>
      </p:transition>
    </mc:Choice>
    <mc:Fallback>
      <p:transition spd="slow" advTm="324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60648"/>
            <a:ext cx="2272446" cy="162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876962" y="335094"/>
            <a:ext cx="6246440" cy="1477328"/>
          </a:xfrm>
          <a:prstGeom prst="rect">
            <a:avLst/>
          </a:prstGeom>
        </p:spPr>
        <p:txBody>
          <a:bodyPr wrap="square">
            <a:spAutoFit/>
          </a:bodyPr>
          <a:lstStyle/>
          <a:p>
            <a:r>
              <a:rPr lang="it-IT" dirty="0" smtClean="0">
                <a:latin typeface="Arial" panose="020B0604020202020204" pitchFamily="34" charset="0"/>
                <a:cs typeface="Arial" panose="020B0604020202020204" pitchFamily="34" charset="0"/>
              </a:rPr>
              <a:t>Il Giappone è uno Stato insulare dell'Asia orientale.</a:t>
            </a:r>
          </a:p>
          <a:p>
            <a:r>
              <a:rPr lang="it-IT" dirty="0" smtClean="0">
                <a:latin typeface="Arial" panose="020B0604020202020204" pitchFamily="34" charset="0"/>
                <a:cs typeface="Arial" panose="020B0604020202020204" pitchFamily="34" charset="0"/>
              </a:rPr>
              <a:t>Situato nell'Oceano Pacifico, si trova a est del Mar del Giappone, Cina, Corea del Nord, Corea del Sud e Russia. Si sviluppa nell'area compresa tra il Mare di </a:t>
            </a:r>
            <a:r>
              <a:rPr lang="it-IT" dirty="0" err="1" smtClean="0">
                <a:latin typeface="Arial" panose="020B0604020202020204" pitchFamily="34" charset="0"/>
                <a:cs typeface="Arial" panose="020B0604020202020204" pitchFamily="34" charset="0"/>
              </a:rPr>
              <a:t>Ohotsk</a:t>
            </a:r>
            <a:r>
              <a:rPr lang="it-IT" dirty="0" smtClean="0">
                <a:latin typeface="Arial" panose="020B0604020202020204" pitchFamily="34" charset="0"/>
                <a:cs typeface="Arial" panose="020B0604020202020204" pitchFamily="34" charset="0"/>
              </a:rPr>
              <a:t> nel nord, fino al Mar Cinese Orientale e Taiwan nel sud</a:t>
            </a:r>
            <a:r>
              <a:rPr lang="it-IT" dirty="0" smtClean="0"/>
              <a:t>.</a:t>
            </a:r>
            <a:endParaRPr lang="it-IT" dirty="0"/>
          </a:p>
        </p:txBody>
      </p:sp>
      <p:pic>
        <p:nvPicPr>
          <p:cNvPr id="3" name="Immagin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9" y="2204864"/>
            <a:ext cx="3168352" cy="2376264"/>
          </a:xfrm>
          <a:prstGeom prst="rect">
            <a:avLst/>
          </a:prstGeom>
        </p:spPr>
      </p:pic>
      <p:sp>
        <p:nvSpPr>
          <p:cNvPr id="4" name="Rettangolo 3"/>
          <p:cNvSpPr/>
          <p:nvPr/>
        </p:nvSpPr>
        <p:spPr>
          <a:xfrm>
            <a:off x="4033644" y="2192308"/>
            <a:ext cx="5002852" cy="4247317"/>
          </a:xfrm>
          <a:prstGeom prst="rect">
            <a:avLst/>
          </a:prstGeom>
        </p:spPr>
        <p:txBody>
          <a:bodyPr wrap="square">
            <a:spAutoFit/>
          </a:bodyPr>
          <a:lstStyle/>
          <a:p>
            <a:r>
              <a:rPr lang="it-IT" dirty="0" smtClean="0">
                <a:latin typeface="Arial" panose="020B0604020202020204" pitchFamily="34" charset="0"/>
                <a:cs typeface="Arial" panose="020B0604020202020204" pitchFamily="34" charset="0"/>
              </a:rPr>
              <a:t>Il Giappone è un arcipelago composto da 6 852 isole; le quattro isole più grandi sono: </a:t>
            </a:r>
            <a:r>
              <a:rPr lang="it-IT" dirty="0" err="1" smtClean="0">
                <a:latin typeface="Arial" panose="020B0604020202020204" pitchFamily="34" charset="0"/>
                <a:cs typeface="Arial" panose="020B0604020202020204" pitchFamily="34" charset="0"/>
              </a:rPr>
              <a:t>Honshū</a:t>
            </a:r>
            <a:r>
              <a:rPr lang="it-IT" dirty="0" smtClean="0">
                <a:latin typeface="Arial" panose="020B0604020202020204" pitchFamily="34" charset="0"/>
                <a:cs typeface="Arial" panose="020B0604020202020204" pitchFamily="34" charset="0"/>
              </a:rPr>
              <a:t>, </a:t>
            </a:r>
            <a:r>
              <a:rPr lang="it-IT" dirty="0" err="1" smtClean="0">
                <a:latin typeface="Arial" panose="020B0604020202020204" pitchFamily="34" charset="0"/>
                <a:cs typeface="Arial" panose="020B0604020202020204" pitchFamily="34" charset="0"/>
              </a:rPr>
              <a:t>Hokkaidō</a:t>
            </a:r>
            <a:r>
              <a:rPr lang="it-IT" dirty="0" smtClean="0">
                <a:latin typeface="Arial" panose="020B0604020202020204" pitchFamily="34" charset="0"/>
                <a:cs typeface="Arial" panose="020B0604020202020204" pitchFamily="34" charset="0"/>
              </a:rPr>
              <a:t>, </a:t>
            </a:r>
            <a:r>
              <a:rPr lang="it-IT" dirty="0" err="1" smtClean="0">
                <a:latin typeface="Arial" panose="020B0604020202020204" pitchFamily="34" charset="0"/>
                <a:cs typeface="Arial" panose="020B0604020202020204" pitchFamily="34" charset="0"/>
              </a:rPr>
              <a:t>Kyūshū</a:t>
            </a:r>
            <a:r>
              <a:rPr lang="it-IT" dirty="0" smtClean="0">
                <a:latin typeface="Arial" panose="020B0604020202020204" pitchFamily="34" charset="0"/>
                <a:cs typeface="Arial" panose="020B0604020202020204" pitchFamily="34" charset="0"/>
              </a:rPr>
              <a:t> e </a:t>
            </a:r>
            <a:r>
              <a:rPr lang="it-IT" dirty="0" err="1" smtClean="0">
                <a:latin typeface="Arial" panose="020B0604020202020204" pitchFamily="34" charset="0"/>
                <a:cs typeface="Arial" panose="020B0604020202020204" pitchFamily="34" charset="0"/>
              </a:rPr>
              <a:t>Shikoku</a:t>
            </a:r>
            <a:r>
              <a:rPr lang="it-IT" dirty="0" smtClean="0">
                <a:latin typeface="Arial" panose="020B0604020202020204" pitchFamily="34" charset="0"/>
                <a:cs typeface="Arial" panose="020B0604020202020204" pitchFamily="34" charset="0"/>
              </a:rPr>
              <a:t>, che da sole rappresentano circa il 97% della superficie terrestre del Giappone. Molte isole sono montagne, alcune di origine vulcanica; per esempio, la vetta più alta del Giappone, il Monte Fuji, è un vulcano </a:t>
            </a:r>
            <a:r>
              <a:rPr lang="it-IT" dirty="0" err="1" smtClean="0">
                <a:latin typeface="Arial" panose="020B0604020202020204" pitchFamily="34" charset="0"/>
                <a:cs typeface="Arial" panose="020B0604020202020204" pitchFamily="34" charset="0"/>
              </a:rPr>
              <a:t>attivo.Con</a:t>
            </a:r>
            <a:r>
              <a:rPr lang="it-IT" dirty="0" smtClean="0">
                <a:latin typeface="Arial" panose="020B0604020202020204" pitchFamily="34" charset="0"/>
                <a:cs typeface="Arial" panose="020B0604020202020204" pitchFamily="34" charset="0"/>
              </a:rPr>
              <a:t> una popolazione di circa 128 milioni di individui, il Giappone risulta essere la decima nazione più popolosa al mondo. La Grande Area di </a:t>
            </a:r>
            <a:r>
              <a:rPr lang="it-IT" dirty="0" err="1" smtClean="0">
                <a:latin typeface="Arial" panose="020B0604020202020204" pitchFamily="34" charset="0"/>
                <a:cs typeface="Arial" panose="020B0604020202020204" pitchFamily="34" charset="0"/>
              </a:rPr>
              <a:t>Tōkyō</a:t>
            </a:r>
            <a:r>
              <a:rPr lang="it-IT" dirty="0" smtClean="0">
                <a:latin typeface="Arial" panose="020B0604020202020204" pitchFamily="34" charset="0"/>
                <a:cs typeface="Arial" panose="020B0604020202020204" pitchFamily="34" charset="0"/>
              </a:rPr>
              <a:t>, che include </a:t>
            </a:r>
            <a:r>
              <a:rPr lang="it-IT" dirty="0" err="1" smtClean="0">
                <a:latin typeface="Arial" panose="020B0604020202020204" pitchFamily="34" charset="0"/>
                <a:cs typeface="Arial" panose="020B0604020202020204" pitchFamily="34" charset="0"/>
              </a:rPr>
              <a:t>Tōkyō</a:t>
            </a:r>
            <a:r>
              <a:rPr lang="it-IT" dirty="0" smtClean="0">
                <a:latin typeface="Arial" panose="020B0604020202020204" pitchFamily="34" charset="0"/>
                <a:cs typeface="Arial" panose="020B0604020202020204" pitchFamily="34" charset="0"/>
              </a:rPr>
              <a:t> e numerose prefetture vicine, è di fatto la più grande area metropolitana del mondo, con oltre 30 milioni di residenti.</a:t>
            </a:r>
            <a:endParaRPr lang="it-IT"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19537646"/>
      </p:ext>
    </p:extLst>
  </p:cSld>
  <p:clrMapOvr>
    <a:masterClrMapping/>
  </p:clrMapOvr>
  <mc:AlternateContent xmlns:mc="http://schemas.openxmlformats.org/markup-compatibility/2006">
    <mc:Choice xmlns:p14="http://schemas.microsoft.com/office/powerpoint/2010/main" Requires="p14">
      <p:transition spd="slow" p14:dur="2000" advTm="20571"/>
    </mc:Choice>
    <mc:Fallback>
      <p:transition spd="slow" advTm="20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404664"/>
            <a:ext cx="2973156" cy="1839640"/>
          </a:xfrm>
          <a:prstGeom prst="rect">
            <a:avLst/>
          </a:prstGeom>
        </p:spPr>
      </p:pic>
      <p:sp>
        <p:nvSpPr>
          <p:cNvPr id="3" name="Rettangolo 2"/>
          <p:cNvSpPr/>
          <p:nvPr/>
        </p:nvSpPr>
        <p:spPr>
          <a:xfrm>
            <a:off x="3779912" y="508295"/>
            <a:ext cx="4572000" cy="1200329"/>
          </a:xfrm>
          <a:prstGeom prst="rect">
            <a:avLst/>
          </a:prstGeom>
        </p:spPr>
        <p:txBody>
          <a:bodyPr>
            <a:spAutoFit/>
          </a:bodyPr>
          <a:lstStyle/>
          <a:p>
            <a:r>
              <a:rPr lang="it-IT" dirty="0" smtClean="0">
                <a:latin typeface="Arial" panose="020B0604020202020204" pitchFamily="34" charset="0"/>
                <a:cs typeface="Arial" panose="020B0604020202020204" pitchFamily="34" charset="0"/>
              </a:rPr>
              <a:t>La cucina giapponese è l'espressione dell'arte culinaria sviluppata in Giappone. La cucina tradizionale viene chiamata in lingua giapponese </a:t>
            </a:r>
            <a:r>
              <a:rPr lang="it-IT" dirty="0" err="1" smtClean="0">
                <a:latin typeface="Arial" panose="020B0604020202020204" pitchFamily="34" charset="0"/>
                <a:cs typeface="Arial" panose="020B0604020202020204" pitchFamily="34" charset="0"/>
              </a:rPr>
              <a:t>nihon-ryōri</a:t>
            </a:r>
            <a:endParaRPr lang="it-IT" dirty="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2420888"/>
            <a:ext cx="2346176" cy="2580793"/>
          </a:xfrm>
          <a:prstGeom prst="rect">
            <a:avLst/>
          </a:prstGeom>
        </p:spPr>
      </p:pic>
      <p:sp>
        <p:nvSpPr>
          <p:cNvPr id="5" name="Rettangolo 4"/>
          <p:cNvSpPr/>
          <p:nvPr/>
        </p:nvSpPr>
        <p:spPr>
          <a:xfrm>
            <a:off x="3419872" y="2035960"/>
            <a:ext cx="4572000" cy="3693319"/>
          </a:xfrm>
          <a:prstGeom prst="rect">
            <a:avLst/>
          </a:prstGeom>
        </p:spPr>
        <p:txBody>
          <a:bodyPr>
            <a:spAutoFit/>
          </a:bodyPr>
          <a:lstStyle/>
          <a:p>
            <a:r>
              <a:rPr lang="it-IT" dirty="0" smtClean="0">
                <a:latin typeface="Arial" panose="020B0604020202020204" pitchFamily="34" charset="0"/>
                <a:cs typeface="Arial" panose="020B0604020202020204" pitchFamily="34" charset="0"/>
              </a:rPr>
              <a:t>Uno degli ingredienti principali è il riso, ma sono diffusi anche i </a:t>
            </a:r>
            <a:r>
              <a:rPr lang="it-IT" dirty="0" err="1" smtClean="0">
                <a:latin typeface="Arial" panose="020B0604020202020204" pitchFamily="34" charset="0"/>
                <a:cs typeface="Arial" panose="020B0604020202020204" pitchFamily="34" charset="0"/>
              </a:rPr>
              <a:t>noodles</a:t>
            </a:r>
            <a:r>
              <a:rPr lang="it-IT" dirty="0" smtClean="0">
                <a:latin typeface="Arial" panose="020B0604020202020204" pitchFamily="34" charset="0"/>
                <a:cs typeface="Arial" panose="020B0604020202020204" pitchFamily="34" charset="0"/>
              </a:rPr>
              <a:t>, pasta, pesce, verdure e legumi, conditi solitamente con le varie spezie locali. La carne è generalmente assente dalla cucina tradizionale, ma presente in alcuni piatti di origine straniera come ad esempio il </a:t>
            </a:r>
            <a:r>
              <a:rPr lang="it-IT" dirty="0" err="1" smtClean="0">
                <a:latin typeface="Arial" panose="020B0604020202020204" pitchFamily="34" charset="0"/>
                <a:cs typeface="Arial" panose="020B0604020202020204" pitchFamily="34" charset="0"/>
              </a:rPr>
              <a:t>tonkatsu</a:t>
            </a:r>
            <a:r>
              <a:rPr lang="it-IT" dirty="0" smtClean="0">
                <a:latin typeface="Arial" panose="020B0604020202020204" pitchFamily="34" charset="0"/>
                <a:cs typeface="Arial" panose="020B0604020202020204" pitchFamily="34" charset="0"/>
              </a:rPr>
              <a:t>. I piatti più conosciuti sono il sushi, il sashimi, ma anche </a:t>
            </a:r>
            <a:r>
              <a:rPr lang="it-IT" dirty="0" err="1" smtClean="0">
                <a:latin typeface="Arial" panose="020B0604020202020204" pitchFamily="34" charset="0"/>
                <a:cs typeface="Arial" panose="020B0604020202020204" pitchFamily="34" charset="0"/>
              </a:rPr>
              <a:t>ramen</a:t>
            </a:r>
            <a:r>
              <a:rPr lang="it-IT" dirty="0" smtClean="0">
                <a:latin typeface="Arial" panose="020B0604020202020204" pitchFamily="34" charset="0"/>
                <a:cs typeface="Arial" panose="020B0604020202020204" pitchFamily="34" charset="0"/>
              </a:rPr>
              <a:t>, </a:t>
            </a:r>
            <a:r>
              <a:rPr lang="it-IT" dirty="0" err="1" smtClean="0">
                <a:latin typeface="Arial" panose="020B0604020202020204" pitchFamily="34" charset="0"/>
                <a:cs typeface="Arial" panose="020B0604020202020204" pitchFamily="34" charset="0"/>
              </a:rPr>
              <a:t>udon</a:t>
            </a:r>
            <a:r>
              <a:rPr lang="it-IT" dirty="0" smtClean="0">
                <a:latin typeface="Arial" panose="020B0604020202020204" pitchFamily="34" charset="0"/>
                <a:cs typeface="Arial" panose="020B0604020202020204" pitchFamily="34" charset="0"/>
              </a:rPr>
              <a:t> e </a:t>
            </a:r>
            <a:r>
              <a:rPr lang="it-IT" dirty="0" err="1" smtClean="0">
                <a:latin typeface="Arial" panose="020B0604020202020204" pitchFamily="34" charset="0"/>
                <a:cs typeface="Arial" panose="020B0604020202020204" pitchFamily="34" charset="0"/>
              </a:rPr>
              <a:t>soba</a:t>
            </a:r>
            <a:r>
              <a:rPr lang="it-IT" dirty="0" smtClean="0">
                <a:latin typeface="Arial" panose="020B0604020202020204" pitchFamily="34" charset="0"/>
                <a:cs typeface="Arial" panose="020B0604020202020204" pitchFamily="34" charset="0"/>
              </a:rPr>
              <a:t>, oltre a piatti a base di tofu e </a:t>
            </a:r>
            <a:r>
              <a:rPr lang="it-IT" dirty="0" err="1" smtClean="0">
                <a:latin typeface="Arial" panose="020B0604020202020204" pitchFamily="34" charset="0"/>
                <a:cs typeface="Arial" panose="020B0604020202020204" pitchFamily="34" charset="0"/>
              </a:rPr>
              <a:t>natto</a:t>
            </a:r>
            <a:r>
              <a:rPr lang="it-IT" dirty="0" smtClean="0">
                <a:latin typeface="Arial" panose="020B0604020202020204" pitchFamily="34" charset="0"/>
                <a:cs typeface="Arial" panose="020B0604020202020204" pitchFamily="34" charset="0"/>
              </a:rPr>
              <a:t>. Tra le bevande sono diffuse il </a:t>
            </a:r>
            <a:r>
              <a:rPr lang="it-IT" dirty="0" err="1" smtClean="0">
                <a:latin typeface="Arial" panose="020B0604020202020204" pitchFamily="34" charset="0"/>
                <a:cs typeface="Arial" panose="020B0604020202020204" pitchFamily="34" charset="0"/>
              </a:rPr>
              <a:t>sake</a:t>
            </a:r>
            <a:r>
              <a:rPr lang="it-IT" dirty="0" smtClean="0">
                <a:latin typeface="Arial" panose="020B0604020202020204" pitchFamily="34" charset="0"/>
                <a:cs typeface="Arial" panose="020B0604020202020204" pitchFamily="34" charset="0"/>
              </a:rPr>
              <a:t> e il tè verde ed esiste una buona varietà di dolci (</a:t>
            </a:r>
            <a:r>
              <a:rPr lang="it-IT" dirty="0" err="1" smtClean="0">
                <a:latin typeface="Arial" panose="020B0604020202020204" pitchFamily="34" charset="0"/>
                <a:cs typeface="Arial" panose="020B0604020202020204" pitchFamily="34" charset="0"/>
              </a:rPr>
              <a:t>wagashi</a:t>
            </a:r>
            <a:r>
              <a:rPr lang="it-IT" dirty="0" smtClean="0">
                <a:latin typeface="Arial" panose="020B0604020202020204" pitchFamily="34" charset="0"/>
                <a:cs typeface="Arial" panose="020B0604020202020204" pitchFamily="34" charset="0"/>
              </a:rPr>
              <a:t>)</a:t>
            </a:r>
            <a:endParaRPr lang="it-IT" dirty="0">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57214737"/>
      </p:ext>
    </p:extLst>
  </p:cSld>
  <p:clrMapOvr>
    <a:masterClrMapping/>
  </p:clrMapOvr>
  <mc:AlternateContent xmlns:mc="http://schemas.openxmlformats.org/markup-compatibility/2006">
    <mc:Choice xmlns:p14="http://schemas.microsoft.com/office/powerpoint/2010/main" Requires="p14">
      <p:transition spd="slow" p14:dur="2000" advTm="6070"/>
    </mc:Choice>
    <mc:Fallback>
      <p:transition spd="slow" advTm="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20">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404664"/>
            <a:ext cx="2850232" cy="1888279"/>
          </a:xfrm>
          <a:prstGeom prst="rect">
            <a:avLst/>
          </a:prstGeom>
        </p:spPr>
      </p:pic>
      <p:sp>
        <p:nvSpPr>
          <p:cNvPr id="3" name="Rettangolo 2"/>
          <p:cNvSpPr/>
          <p:nvPr/>
        </p:nvSpPr>
        <p:spPr>
          <a:xfrm>
            <a:off x="3707904" y="395566"/>
            <a:ext cx="4572000" cy="2585323"/>
          </a:xfrm>
          <a:prstGeom prst="rect">
            <a:avLst/>
          </a:prstGeom>
        </p:spPr>
        <p:txBody>
          <a:bodyPr>
            <a:spAutoFit/>
          </a:bodyPr>
          <a:lstStyle/>
          <a:p>
            <a:r>
              <a:rPr lang="it-IT" dirty="0" smtClean="0"/>
              <a:t> </a:t>
            </a:r>
            <a:r>
              <a:rPr lang="it-IT" dirty="0">
                <a:latin typeface="Arial" panose="020B0604020202020204" pitchFamily="34" charset="0"/>
                <a:cs typeface="Arial" panose="020B0604020202020204" pitchFamily="34" charset="0"/>
              </a:rPr>
              <a:t>N</a:t>
            </a:r>
            <a:r>
              <a:rPr lang="it-IT" dirty="0" smtClean="0">
                <a:latin typeface="Arial" panose="020B0604020202020204" pitchFamily="34" charset="0"/>
                <a:cs typeface="Arial" panose="020B0604020202020204" pitchFamily="34" charset="0"/>
              </a:rPr>
              <a:t>ota per essere una delle cucine più bilanciate e salutari del mondo, parte importante della caratteristica longevità dei giapponesi: l'ampio uso di pesce fresco, verdure, radici e tè verde la rende anche ideale per combattere varie forme di </a:t>
            </a:r>
            <a:r>
              <a:rPr lang="it-IT" dirty="0" err="1" smtClean="0">
                <a:latin typeface="Arial" panose="020B0604020202020204" pitchFamily="34" charset="0"/>
                <a:cs typeface="Arial" panose="020B0604020202020204" pitchFamily="34" charset="0"/>
              </a:rPr>
              <a:t>cancro.Dal</a:t>
            </a:r>
            <a:r>
              <a:rPr lang="it-IT" dirty="0" smtClean="0">
                <a:latin typeface="Arial" panose="020B0604020202020204" pitchFamily="34" charset="0"/>
                <a:cs typeface="Arial" panose="020B0604020202020204" pitchFamily="34" charset="0"/>
              </a:rPr>
              <a:t> dicembre 2013 è inserita fra i Patrimoni orali e immateriali dell'umanità dell'UNESCO</a:t>
            </a:r>
            <a:endParaRPr lang="it-IT" dirty="0">
              <a:latin typeface="Arial" panose="020B0604020202020204" pitchFamily="34" charset="0"/>
              <a:cs typeface="Arial" panose="020B0604020202020204" pitchFamily="34" charset="0"/>
            </a:endParaRPr>
          </a:p>
        </p:txBody>
      </p:sp>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988" y="3573016"/>
            <a:ext cx="3739410" cy="2440087"/>
          </a:xfrm>
          <a:prstGeom prst="rect">
            <a:avLst/>
          </a:prstGeom>
        </p:spPr>
      </p:pic>
      <p:sp>
        <p:nvSpPr>
          <p:cNvPr id="6" name="Rettangolo 5"/>
          <p:cNvSpPr/>
          <p:nvPr/>
        </p:nvSpPr>
        <p:spPr>
          <a:xfrm>
            <a:off x="4716016" y="4219893"/>
            <a:ext cx="4572000" cy="2031325"/>
          </a:xfrm>
          <a:prstGeom prst="rect">
            <a:avLst/>
          </a:prstGeom>
        </p:spPr>
        <p:txBody>
          <a:bodyPr>
            <a:spAutoFit/>
          </a:bodyPr>
          <a:lstStyle/>
          <a:p>
            <a:r>
              <a:rPr lang="it-IT" dirty="0" smtClean="0">
                <a:latin typeface="Arial" panose="020B0604020202020204" pitchFamily="34" charset="0"/>
                <a:cs typeface="Arial" panose="020B0604020202020204" pitchFamily="34" charset="0"/>
              </a:rPr>
              <a:t>Nella cucina giapponese, il taglio e lo sminuzzamento del cibo riveste un ruolo fondamentale, in modo che esso sia facilmente afferrabile attraverso l'uso delle bacchette. Attorno all'“arte del taglio”, vi è una lunga tradizione di coltelleria giapponese</a:t>
            </a:r>
            <a:r>
              <a:rPr lang="it-IT" dirty="0" smtClean="0"/>
              <a:t>.</a:t>
            </a:r>
            <a:endParaRPr lang="it-IT"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51713060"/>
      </p:ext>
    </p:extLst>
  </p:cSld>
  <p:clrMapOvr>
    <a:masterClrMapping/>
  </p:clrMapOvr>
  <mc:AlternateContent xmlns:mc="http://schemas.openxmlformats.org/markup-compatibility/2006">
    <mc:Choice xmlns:p14="http://schemas.microsoft.com/office/powerpoint/2010/main" Requires="p14">
      <p:transition spd="slow" p14:dur="2000" advTm="11878"/>
    </mc:Choice>
    <mc:Fallback>
      <p:transition spd="slow" advTm="1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65000">
              <a:srgbClr val="F4C2E7"/>
            </a:gs>
            <a:gs pos="40417">
              <a:srgbClr val="F4C2E7"/>
            </a:gs>
            <a:gs pos="50417">
              <a:srgbClr val="F4C2E7"/>
            </a:gs>
            <a:gs pos="79168">
              <a:srgbClr val="95C7FE"/>
            </a:gs>
            <a:gs pos="76000">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251520" y="2348880"/>
            <a:ext cx="8768952" cy="2554545"/>
          </a:xfrm>
          <a:prstGeom prst="rect">
            <a:avLst/>
          </a:prstGeom>
        </p:spPr>
        <p:txBody>
          <a:bodyPr wrap="square">
            <a:spAutoFit/>
          </a:bodyPr>
          <a:lstStyle/>
          <a:p>
            <a:r>
              <a:rPr lang="it-IT" sz="2000" dirty="0">
                <a:latin typeface="Arial" panose="020B0604020202020204" pitchFamily="34" charset="0"/>
                <a:cs typeface="Arial" panose="020B0604020202020204" pitchFamily="34" charset="0"/>
              </a:rPr>
              <a:t>I primi segni di civiltà risalgono al XI millennio a.C. circa con la cultura </a:t>
            </a:r>
            <a:r>
              <a:rPr lang="it-IT" sz="2000" dirty="0" err="1">
                <a:latin typeface="Arial" panose="020B0604020202020204" pitchFamily="34" charset="0"/>
                <a:cs typeface="Arial" panose="020B0604020202020204" pitchFamily="34" charset="0"/>
              </a:rPr>
              <a:t>Jōmon</a:t>
            </a:r>
            <a:r>
              <a:rPr lang="it-IT" sz="2000" dirty="0">
                <a:latin typeface="Arial" panose="020B0604020202020204" pitchFamily="34" charset="0"/>
                <a:cs typeface="Arial" panose="020B0604020202020204" pitchFamily="34" charset="0"/>
              </a:rPr>
              <a:t>, caratterizzata dal mesolitico al neolitico da uno stile di vita semi sedentario cacciatore-raccoglitore e da una forma rudimentale di </a:t>
            </a:r>
            <a:r>
              <a:rPr lang="it-IT" sz="2000" dirty="0" smtClean="0">
                <a:latin typeface="Arial" panose="020B0604020202020204" pitchFamily="34" charset="0"/>
                <a:cs typeface="Arial" panose="020B0604020202020204" pitchFamily="34" charset="0"/>
              </a:rPr>
              <a:t>agricoltura. </a:t>
            </a:r>
            <a:r>
              <a:rPr lang="it-IT" sz="2000" dirty="0">
                <a:latin typeface="Arial" panose="020B0604020202020204" pitchFamily="34" charset="0"/>
                <a:cs typeface="Arial" panose="020B0604020202020204" pitchFamily="34" charset="0"/>
              </a:rPr>
              <a:t>Si ritiene che tra la popolazione </a:t>
            </a:r>
            <a:r>
              <a:rPr lang="it-IT" sz="2000" dirty="0" err="1">
                <a:latin typeface="Arial" panose="020B0604020202020204" pitchFamily="34" charset="0"/>
                <a:cs typeface="Arial" panose="020B0604020202020204" pitchFamily="34" charset="0"/>
              </a:rPr>
              <a:t>Jomon</a:t>
            </a:r>
            <a:r>
              <a:rPr lang="it-IT" sz="2000" dirty="0">
                <a:latin typeface="Arial" panose="020B0604020202020204" pitchFamily="34" charset="0"/>
                <a:cs typeface="Arial" panose="020B0604020202020204" pitchFamily="34" charset="0"/>
              </a:rPr>
              <a:t> vi fossero gli antenati delle attuali popolazioni Ainu e </a:t>
            </a:r>
            <a:r>
              <a:rPr lang="it-IT" sz="2000" dirty="0" err="1">
                <a:latin typeface="Arial" panose="020B0604020202020204" pitchFamily="34" charset="0"/>
                <a:cs typeface="Arial" panose="020B0604020202020204" pitchFamily="34" charset="0"/>
              </a:rPr>
              <a:t>Yamato</a:t>
            </a:r>
            <a:r>
              <a:rPr lang="it-IT" sz="2000" dirty="0">
                <a:latin typeface="Arial" panose="020B0604020202020204" pitchFamily="34" charset="0"/>
                <a:cs typeface="Arial" panose="020B0604020202020204" pitchFamily="34" charset="0"/>
              </a:rPr>
              <a:t> e che questi perciò rappresentino i discendenti dei primi abitanti del Giappone</a:t>
            </a:r>
            <a:r>
              <a:rPr lang="it-IT" sz="2000" dirty="0" smtClean="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I vasi di terracotta decorati realizzati in questo periodo costituiscono alcuni dei più antichi esempi superstiti di ceramica al mondo.</a:t>
            </a:r>
          </a:p>
        </p:txBody>
      </p:sp>
      <p:sp>
        <p:nvSpPr>
          <p:cNvPr id="3" name="Rettangolo 2"/>
          <p:cNvSpPr/>
          <p:nvPr/>
        </p:nvSpPr>
        <p:spPr>
          <a:xfrm>
            <a:off x="251520" y="4797152"/>
            <a:ext cx="8768952" cy="1754326"/>
          </a:xfrm>
          <a:prstGeom prst="rect">
            <a:avLst/>
          </a:prstGeom>
        </p:spPr>
        <p:txBody>
          <a:bodyPr wrap="square">
            <a:spAutoFit/>
          </a:bodyPr>
          <a:lstStyle/>
          <a:p>
            <a:r>
              <a:rPr lang="it-IT" dirty="0">
                <a:latin typeface="Arial" panose="020B0604020202020204" pitchFamily="34" charset="0"/>
                <a:cs typeface="Arial" panose="020B0604020202020204" pitchFamily="34" charset="0"/>
              </a:rPr>
              <a:t>Il Giappone ha una popolazione di 127 770 794 </a:t>
            </a:r>
            <a:r>
              <a:rPr lang="it-IT" dirty="0" err="1" smtClean="0">
                <a:latin typeface="Arial" panose="020B0604020202020204" pitchFamily="34" charset="0"/>
                <a:cs typeface="Arial" panose="020B0604020202020204" pitchFamily="34" charset="0"/>
              </a:rPr>
              <a:t>abitanti.Avendo</a:t>
            </a:r>
            <a:r>
              <a:rPr lang="it-IT" dirty="0" smtClean="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una superficie di 372.824 km² ha una densità abitativa di circa 343 abitanti/km², di quasi sette volte superiore alla media mondiale. La popolazione è distribuita in megalopoli, la maggiore delle quali ha il suo centro nella capitale </a:t>
            </a:r>
            <a:r>
              <a:rPr lang="it-IT" dirty="0" err="1" smtClean="0">
                <a:latin typeface="Arial" panose="020B0604020202020204" pitchFamily="34" charset="0"/>
                <a:cs typeface="Arial" panose="020B0604020202020204" pitchFamily="34" charset="0"/>
              </a:rPr>
              <a:t>Tōkyō.Quest'ultima</a:t>
            </a:r>
            <a:r>
              <a:rPr lang="it-IT" dirty="0" smtClean="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ospita 8 535 792 abitanti nella prefettura omonima, ma il tessuto urbano ininterrotto che la collega alle città circostanti conta più di 35 milioni di abitanti.</a:t>
            </a:r>
          </a:p>
        </p:txBody>
      </p:sp>
      <p:sp>
        <p:nvSpPr>
          <p:cNvPr id="4" name="Rettangolo 3"/>
          <p:cNvSpPr/>
          <p:nvPr/>
        </p:nvSpPr>
        <p:spPr>
          <a:xfrm>
            <a:off x="2483768" y="332656"/>
            <a:ext cx="3508012" cy="923330"/>
          </a:xfrm>
          <a:prstGeom prst="rect">
            <a:avLst/>
          </a:prstGeom>
          <a:noFill/>
        </p:spPr>
        <p:txBody>
          <a:bodyPr wrap="none" lIns="91440" tIns="45720" rIns="91440" bIns="45720">
            <a:spAutoFit/>
          </a:bodyPr>
          <a:lstStyle/>
          <a:p>
            <a:pPr algn="ctr"/>
            <a:r>
              <a:rPr lang="it-IT"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LA STORIA</a:t>
            </a:r>
            <a:endParaRPr lang="it-IT"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59485163"/>
      </p:ext>
    </p:extLst>
  </p:cSld>
  <p:clrMapOvr>
    <a:masterClrMapping/>
  </p:clrMapOvr>
  <mc:AlternateContent xmlns:mc="http://schemas.openxmlformats.org/markup-compatibility/2006">
    <mc:Choice xmlns:p14="http://schemas.microsoft.com/office/powerpoint/2010/main" Requires="p14">
      <p:transition spd="slow" p14:dur="2000" advTm="6950"/>
    </mc:Choice>
    <mc:Fallback>
      <p:transition spd="slow" advTm="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heel(1)">
                                      <p:cBhvr>
                                        <p:cTn id="29" dur="2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heel(1)">
                                      <p:cBhvr>
                                        <p:cTn id="3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Rettangolo 1"/>
          <p:cNvSpPr/>
          <p:nvPr/>
        </p:nvSpPr>
        <p:spPr>
          <a:xfrm>
            <a:off x="0" y="2060848"/>
            <a:ext cx="6876256" cy="2308324"/>
          </a:xfrm>
          <a:prstGeom prst="rect">
            <a:avLst/>
          </a:prstGeom>
        </p:spPr>
        <p:txBody>
          <a:bodyPr wrap="square">
            <a:spAutoFit/>
          </a:bodyPr>
          <a:lstStyle/>
          <a:p>
            <a:r>
              <a:rPr lang="it-IT" dirty="0">
                <a:latin typeface="Arial" panose="020B0604020202020204" pitchFamily="34" charset="0"/>
                <a:cs typeface="Arial" panose="020B0604020202020204" pitchFamily="34" charset="0"/>
              </a:rPr>
              <a:t>La colazione giapponese è generalmente di due tipi: tradizionale o occidentale</a:t>
            </a:r>
            <a:r>
              <a:rPr lang="it-IT" dirty="0" smtClean="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La colazione tradizionale </a:t>
            </a:r>
            <a:r>
              <a:rPr lang="it-IT" dirty="0" smtClean="0">
                <a:latin typeface="Arial" panose="020B0604020202020204" pitchFamily="34" charset="0"/>
                <a:cs typeface="Arial" panose="020B0604020202020204" pitchFamily="34" charset="0"/>
              </a:rPr>
              <a:t>giapponese può </a:t>
            </a:r>
            <a:r>
              <a:rPr lang="it-IT" dirty="0">
                <a:latin typeface="Arial" panose="020B0604020202020204" pitchFamily="34" charset="0"/>
                <a:cs typeface="Arial" panose="020B0604020202020204" pitchFamily="34" charset="0"/>
              </a:rPr>
              <a:t>essere paragonata, per via del suo valore nutritivo, ad un pranzo. Oltre al riso può comprendere zuppa di </a:t>
            </a:r>
            <a:r>
              <a:rPr lang="it-IT" dirty="0" err="1">
                <a:latin typeface="Arial" panose="020B0604020202020204" pitchFamily="34" charset="0"/>
                <a:cs typeface="Arial" panose="020B0604020202020204" pitchFamily="34" charset="0"/>
              </a:rPr>
              <a:t>miso</a:t>
            </a:r>
            <a:r>
              <a:rPr lang="it-IT" dirty="0">
                <a:latin typeface="Arial" panose="020B0604020202020204" pitchFamily="34" charset="0"/>
                <a:cs typeface="Arial" panose="020B0604020202020204" pitchFamily="34" charset="0"/>
              </a:rPr>
              <a:t>, tofu, sottaceti quali ravanelli (</a:t>
            </a:r>
            <a:r>
              <a:rPr lang="it-IT" dirty="0" err="1">
                <a:latin typeface="Arial" panose="020B0604020202020204" pitchFamily="34" charset="0"/>
                <a:cs typeface="Arial" panose="020B0604020202020204" pitchFamily="34" charset="0"/>
              </a:rPr>
              <a:t>takuan</a:t>
            </a:r>
            <a:r>
              <a:rPr lang="it-IT" dirty="0">
                <a:latin typeface="Arial" panose="020B0604020202020204" pitchFamily="34" charset="0"/>
                <a:cs typeface="Arial" panose="020B0604020202020204" pitchFamily="34" charset="0"/>
              </a:rPr>
              <a:t>) o prugne (</a:t>
            </a:r>
            <a:r>
              <a:rPr lang="it-IT" dirty="0" err="1">
                <a:latin typeface="Arial" panose="020B0604020202020204" pitchFamily="34" charset="0"/>
                <a:cs typeface="Arial" panose="020B0604020202020204" pitchFamily="34" charset="0"/>
              </a:rPr>
              <a:t>umeboshi</a:t>
            </a:r>
            <a:r>
              <a:rPr lang="it-IT" dirty="0">
                <a:latin typeface="Arial" panose="020B0604020202020204" pitchFamily="34" charset="0"/>
                <a:cs typeface="Arial" panose="020B0604020202020204" pitchFamily="34" charset="0"/>
              </a:rPr>
              <a:t>) e pesce, sia crudo che </a:t>
            </a:r>
            <a:r>
              <a:rPr lang="it-IT" dirty="0" err="1" smtClean="0">
                <a:latin typeface="Arial" panose="020B0604020202020204" pitchFamily="34" charset="0"/>
                <a:cs typeface="Arial" panose="020B0604020202020204" pitchFamily="34" charset="0"/>
              </a:rPr>
              <a:t>affumicato.Inoltre</a:t>
            </a:r>
            <a:r>
              <a:rPr lang="it-IT" dirty="0" smtClean="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un uovo viene sbattuto sopra il riso per dargli un caratteristico colore oro (</a:t>
            </a:r>
            <a:r>
              <a:rPr lang="it-IT" dirty="0" err="1">
                <a:latin typeface="Arial" panose="020B0604020202020204" pitchFamily="34" charset="0"/>
                <a:cs typeface="Arial" panose="020B0604020202020204" pitchFamily="34" charset="0"/>
              </a:rPr>
              <a:t>tamago</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kake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gohan</a:t>
            </a:r>
            <a:r>
              <a:rPr lang="it-IT" dirty="0">
                <a:latin typeface="Arial" panose="020B0604020202020204" pitchFamily="34" charset="0"/>
                <a:cs typeface="Arial" panose="020B0604020202020204" pitchFamily="34" charset="0"/>
              </a:rPr>
              <a:t>), mentre l'alga </a:t>
            </a:r>
            <a:r>
              <a:rPr lang="it-IT" dirty="0" err="1">
                <a:latin typeface="Arial" panose="020B0604020202020204" pitchFamily="34" charset="0"/>
                <a:cs typeface="Arial" panose="020B0604020202020204" pitchFamily="34" charset="0"/>
              </a:rPr>
              <a:t>nori</a:t>
            </a:r>
            <a:r>
              <a:rPr lang="it-IT" dirty="0">
                <a:latin typeface="Arial" panose="020B0604020202020204" pitchFamily="34" charset="0"/>
                <a:cs typeface="Arial" panose="020B0604020202020204" pitchFamily="34" charset="0"/>
              </a:rPr>
              <a:t> è utilizzata per avvolgere il riso e mangiarlo</a:t>
            </a:r>
          </a:p>
        </p:txBody>
      </p:sp>
      <p:sp>
        <p:nvSpPr>
          <p:cNvPr id="3" name="Rettangolo 2"/>
          <p:cNvSpPr/>
          <p:nvPr/>
        </p:nvSpPr>
        <p:spPr>
          <a:xfrm>
            <a:off x="-20563" y="4549676"/>
            <a:ext cx="6804248" cy="2308324"/>
          </a:xfrm>
          <a:prstGeom prst="rect">
            <a:avLst/>
          </a:prstGeom>
        </p:spPr>
        <p:txBody>
          <a:bodyPr wrap="square">
            <a:spAutoFit/>
          </a:bodyPr>
          <a:lstStyle/>
          <a:p>
            <a:r>
              <a:rPr lang="it-IT" dirty="0">
                <a:latin typeface="Arial" panose="020B0604020202020204" pitchFamily="34" charset="0"/>
                <a:cs typeface="Arial" panose="020B0604020202020204" pitchFamily="34" charset="0"/>
              </a:rPr>
              <a:t>La colazione occidentale consiste nel mangiare fiocchi di mais e bere latte, cioccolata calda o succo di frutta. Gli adulti (soprattutto quelli più giovani) mangiano solitamente delle fette di pane tostato con burro e marmellata, uova o verdure tritate, accompagnate da caffè e succo d'arancia. Nelle famiglie composte da giovani coppie, la colazione occidentale è preferita a quella tradizionale in quanto necessita di meno tempo per essere preparata</a:t>
            </a:r>
            <a:r>
              <a:rPr lang="it-IT" dirty="0" smtClean="0">
                <a:latin typeface="Arial" panose="020B0604020202020204" pitchFamily="34" charset="0"/>
                <a:cs typeface="Arial" panose="020B0604020202020204" pitchFamily="34" charset="0"/>
              </a:rPr>
              <a:t>.</a:t>
            </a:r>
            <a:endParaRPr lang="it-IT" dirty="0">
              <a:latin typeface="Arial" panose="020B0604020202020204" pitchFamily="34" charset="0"/>
              <a:cs typeface="Arial" panose="020B0604020202020204" pitchFamily="34" charset="0"/>
            </a:endParaRPr>
          </a:p>
        </p:txBody>
      </p:sp>
      <p:sp>
        <p:nvSpPr>
          <p:cNvPr id="5" name="Rettangolo 4"/>
          <p:cNvSpPr/>
          <p:nvPr/>
        </p:nvSpPr>
        <p:spPr>
          <a:xfrm>
            <a:off x="229447" y="476672"/>
            <a:ext cx="8798884" cy="83099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it-IT" sz="4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La colazione giapponese</a:t>
            </a:r>
            <a:endParaRPr lang="it-IT" sz="4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9045096"/>
      </p:ext>
    </p:extLst>
  </p:cSld>
  <p:clrMapOvr>
    <a:masterClrMapping/>
  </p:clrMapOvr>
  <mc:AlternateContent xmlns:mc="http://schemas.openxmlformats.org/markup-compatibility/2006">
    <mc:Choice xmlns:p14="http://schemas.microsoft.com/office/powerpoint/2010/main" Requires="p14">
      <p:transition spd="slow" p14:dur="2000" advTm="4476"/>
    </mc:Choice>
    <mc:Fallback>
      <p:transition spd="slow" advTm="4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2"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0">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Rettangolo 1"/>
          <p:cNvSpPr/>
          <p:nvPr/>
        </p:nvSpPr>
        <p:spPr>
          <a:xfrm>
            <a:off x="0" y="1700808"/>
            <a:ext cx="9144000" cy="1754326"/>
          </a:xfrm>
          <a:prstGeom prst="rect">
            <a:avLst/>
          </a:prstGeom>
        </p:spPr>
        <p:txBody>
          <a:bodyPr wrap="square">
            <a:spAutoFit/>
          </a:bodyPr>
          <a:lstStyle/>
          <a:p>
            <a:r>
              <a:rPr lang="it-IT" dirty="0">
                <a:latin typeface="Arial" panose="020B0604020202020204" pitchFamily="34" charset="0"/>
                <a:cs typeface="Arial" panose="020B0604020202020204" pitchFamily="34" charset="0"/>
              </a:rPr>
              <a:t>Il pranzo in Giappone risulta essere un pasto più leggero rispetto alla cena, ed esso cambia radicalmente da persona a persona, a seconda degli impegni di quest'ultima (come il lavoro o la scuola). Per coloro che restano a casa, è generalmente composto da un piatto di </a:t>
            </a:r>
            <a:r>
              <a:rPr lang="it-IT" dirty="0" err="1">
                <a:latin typeface="Arial" panose="020B0604020202020204" pitchFamily="34" charset="0"/>
                <a:cs typeface="Arial" panose="020B0604020202020204" pitchFamily="34" charset="0"/>
              </a:rPr>
              <a:t>noodles</a:t>
            </a:r>
            <a:r>
              <a:rPr lang="it-IT" dirty="0">
                <a:latin typeface="Arial" panose="020B0604020202020204" pitchFamily="34" charset="0"/>
                <a:cs typeface="Arial" panose="020B0604020202020204" pitchFamily="34" charset="0"/>
              </a:rPr>
              <a:t>, mentre chi lavora di solito ricorre a piatti preconfezionati in scatola (come ad esempio </a:t>
            </a:r>
            <a:r>
              <a:rPr lang="it-IT" dirty="0" err="1">
                <a:latin typeface="Arial" panose="020B0604020202020204" pitchFamily="34" charset="0"/>
                <a:cs typeface="Arial" panose="020B0604020202020204" pitchFamily="34" charset="0"/>
              </a:rPr>
              <a:t>bento</a:t>
            </a:r>
            <a:r>
              <a:rPr lang="it-IT" dirty="0">
                <a:latin typeface="Arial" panose="020B0604020202020204" pitchFamily="34" charset="0"/>
                <a:cs typeface="Arial" panose="020B0604020202020204" pitchFamily="34" charset="0"/>
              </a:rPr>
              <a:t> o </a:t>
            </a:r>
            <a:r>
              <a:rPr lang="it-IT" dirty="0" err="1">
                <a:latin typeface="Arial" panose="020B0604020202020204" pitchFamily="34" charset="0"/>
                <a:cs typeface="Arial" panose="020B0604020202020204" pitchFamily="34" charset="0"/>
              </a:rPr>
              <a:t>onigiri</a:t>
            </a:r>
            <a:r>
              <a:rPr lang="it-IT" dirty="0">
                <a:latin typeface="Arial" panose="020B0604020202020204" pitchFamily="34" charset="0"/>
                <a:cs typeface="Arial" panose="020B0604020202020204" pitchFamily="34" charset="0"/>
              </a:rPr>
              <a:t>) oppure si reca in ristoranti posti nei pressi del luogo di lavoro</a:t>
            </a:r>
            <a:r>
              <a:rPr lang="it-IT" dirty="0"/>
              <a:t>.</a:t>
            </a:r>
          </a:p>
        </p:txBody>
      </p:sp>
      <p:sp>
        <p:nvSpPr>
          <p:cNvPr id="4" name="Rettangolo 3"/>
          <p:cNvSpPr/>
          <p:nvPr/>
        </p:nvSpPr>
        <p:spPr>
          <a:xfrm>
            <a:off x="2780207" y="332656"/>
            <a:ext cx="3549306" cy="923330"/>
          </a:xfrm>
          <a:prstGeom prst="rect">
            <a:avLst/>
          </a:prstGeom>
          <a:noFill/>
        </p:spPr>
        <p:txBody>
          <a:bodyPr wrap="none" lIns="91440" tIns="45720" rIns="91440" bIns="45720">
            <a:spAutoFit/>
          </a:bodyPr>
          <a:lstStyle/>
          <a:p>
            <a:pPr algn="ctr"/>
            <a:r>
              <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IL PRANZO</a:t>
            </a:r>
            <a:endParaRPr lang="it-IT"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98338407"/>
      </p:ext>
    </p:extLst>
  </p:cSld>
  <p:clrMapOvr>
    <a:masterClrMapping/>
  </p:clrMapOvr>
  <mc:AlternateContent xmlns:mc="http://schemas.openxmlformats.org/markup-compatibility/2006">
    <mc:Choice xmlns:p14="http://schemas.microsoft.com/office/powerpoint/2010/main" Requires="p14">
      <p:transition spd="slow" p14:dur="2000" advTm="2004"/>
    </mc:Choice>
    <mc:Fallback>
      <p:transition spd="slow" advTm="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Rettangolo 1"/>
          <p:cNvSpPr/>
          <p:nvPr/>
        </p:nvSpPr>
        <p:spPr>
          <a:xfrm>
            <a:off x="395536" y="2598003"/>
            <a:ext cx="8568952" cy="2031325"/>
          </a:xfrm>
          <a:prstGeom prst="rect">
            <a:avLst/>
          </a:prstGeom>
        </p:spPr>
        <p:txBody>
          <a:bodyPr wrap="square">
            <a:spAutoFit/>
          </a:bodyPr>
          <a:lstStyle/>
          <a:p>
            <a:r>
              <a:rPr lang="it-IT" dirty="0">
                <a:latin typeface="Arial" panose="020B0604020202020204" pitchFamily="34" charset="0"/>
                <a:cs typeface="Arial" panose="020B0604020202020204" pitchFamily="34" charset="0"/>
              </a:rPr>
              <a:t>Per i giapponesi il pasto principale è la cena, nonché il più rispettoso della tradizione, durante il quale tutti membri della famiglia mangiano assieme</a:t>
            </a:r>
            <a:r>
              <a:rPr lang="it-IT" dirty="0" smtClean="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Il menu tipico segue la filosofia dell'</a:t>
            </a:r>
            <a:r>
              <a:rPr lang="it-IT" dirty="0" err="1">
                <a:latin typeface="Arial" panose="020B0604020202020204" pitchFamily="34" charset="0"/>
                <a:cs typeface="Arial" panose="020B0604020202020204" pitchFamily="34" charset="0"/>
              </a:rPr>
              <a:t>ichijū</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sansai</a:t>
            </a:r>
            <a:r>
              <a:rPr lang="it-IT" dirty="0">
                <a:latin typeface="Arial" panose="020B0604020202020204" pitchFamily="34" charset="0"/>
                <a:cs typeface="Arial" panose="020B0604020202020204" pitchFamily="34" charset="0"/>
              </a:rPr>
              <a:t> </a:t>
            </a:r>
            <a:r>
              <a:rPr lang="it-IT" dirty="0" smtClean="0">
                <a:latin typeface="Arial" panose="020B0604020202020204" pitchFamily="34" charset="0"/>
                <a:cs typeface="Arial" panose="020B0604020202020204" pitchFamily="34" charset="0"/>
              </a:rPr>
              <a:t>(</a:t>
            </a:r>
            <a:r>
              <a:rPr lang="it-IT" altLang="ja-JP" dirty="0" smtClean="0">
                <a:latin typeface="Arial" panose="020B0604020202020204" pitchFamily="34" charset="0"/>
                <a:cs typeface="Arial" panose="020B0604020202020204" pitchFamily="34" charset="0"/>
              </a:rPr>
              <a:t>“</a:t>
            </a:r>
            <a:r>
              <a:rPr lang="it-IT" dirty="0">
                <a:latin typeface="Arial" panose="020B0604020202020204" pitchFamily="34" charset="0"/>
                <a:cs typeface="Arial" panose="020B0604020202020204" pitchFamily="34" charset="0"/>
              </a:rPr>
              <a:t>una zuppa e tre piatti”), in cui la portata principale è composta da riso o da una zuppa, più tre piatti di </a:t>
            </a:r>
            <a:r>
              <a:rPr lang="it-IT" dirty="0" err="1" smtClean="0">
                <a:latin typeface="Arial" panose="020B0604020202020204" pitchFamily="34" charset="0"/>
                <a:cs typeface="Arial" panose="020B0604020202020204" pitchFamily="34" charset="0"/>
              </a:rPr>
              <a:t>contorno.Quest'ultimi</a:t>
            </a:r>
            <a:r>
              <a:rPr lang="it-IT" dirty="0" smtClean="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sono chiamati </a:t>
            </a:r>
            <a:r>
              <a:rPr lang="it-IT" dirty="0" err="1">
                <a:latin typeface="Arial" panose="020B0604020202020204" pitchFamily="34" charset="0"/>
                <a:cs typeface="Arial" panose="020B0604020202020204" pitchFamily="34" charset="0"/>
              </a:rPr>
              <a:t>okazu</a:t>
            </a:r>
            <a:r>
              <a:rPr lang="it-IT" dirty="0">
                <a:latin typeface="Arial" panose="020B0604020202020204" pitchFamily="34" charset="0"/>
                <a:cs typeface="Arial" panose="020B0604020202020204" pitchFamily="34" charset="0"/>
              </a:rPr>
              <a:t> </a:t>
            </a:r>
            <a:r>
              <a:rPr lang="it-IT" dirty="0" smtClean="0">
                <a:latin typeface="Arial" panose="020B0604020202020204" pitchFamily="34" charset="0"/>
                <a:cs typeface="Arial" panose="020B0604020202020204" pitchFamily="34" charset="0"/>
              </a:rPr>
              <a:t>e </a:t>
            </a:r>
            <a:r>
              <a:rPr lang="it-IT" dirty="0">
                <a:latin typeface="Arial" panose="020B0604020202020204" pitchFamily="34" charset="0"/>
                <a:cs typeface="Arial" panose="020B0604020202020204" pitchFamily="34" charset="0"/>
              </a:rPr>
              <a:t>sono generalmente serviti in piccole quantità; la cucina giapponese presta particolare attenzione alla varietà dei gusti, dei colori e delle forme di preparazione, scegliendo i contorni più adatti tra le seguenti categorie:</a:t>
            </a:r>
          </a:p>
        </p:txBody>
      </p:sp>
      <p:sp>
        <p:nvSpPr>
          <p:cNvPr id="4" name="Rettangolo 3"/>
          <p:cNvSpPr/>
          <p:nvPr/>
        </p:nvSpPr>
        <p:spPr>
          <a:xfrm>
            <a:off x="2771800" y="764704"/>
            <a:ext cx="2895601" cy="923330"/>
          </a:xfrm>
          <a:prstGeom prst="rect">
            <a:avLst/>
          </a:prstGeom>
          <a:noFill/>
        </p:spPr>
        <p:txBody>
          <a:bodyPr wrap="none" lIns="91440" tIns="45720" rIns="91440" bIns="45720">
            <a:spAutoFit/>
          </a:bodyPr>
          <a:lstStyle/>
          <a:p>
            <a:pPr algn="ctr"/>
            <a:r>
              <a:rPr lang="it-IT"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CENA</a:t>
            </a:r>
            <a:endParaRPr lang="it-IT"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1660343"/>
      </p:ext>
    </p:extLst>
  </p:cSld>
  <p:clrMapOvr>
    <a:masterClrMapping/>
  </p:clrMapOvr>
  <mc:AlternateContent xmlns:mc="http://schemas.openxmlformats.org/markup-compatibility/2006">
    <mc:Choice xmlns:p14="http://schemas.microsoft.com/office/powerpoint/2010/main" Requires="p14">
      <p:transition spd="slow" p14:dur="2000" advTm="1931"/>
    </mc:Choice>
    <mc:Fallback>
      <p:transition spd="slow" advTm="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2.3|0.6"/>
</p:tagLst>
</file>

<file path=ppt/tags/tag10.xml><?xml version="1.0" encoding="utf-8"?>
<p:tagLst xmlns:a="http://schemas.openxmlformats.org/drawingml/2006/main" xmlns:r="http://schemas.openxmlformats.org/officeDocument/2006/relationships" xmlns:p="http://schemas.openxmlformats.org/presentationml/2006/main">
  <p:tag name="TIMING" val="|0.9|0.8"/>
</p:tagLst>
</file>

<file path=ppt/tags/tag11.xml><?xml version="1.0" encoding="utf-8"?>
<p:tagLst xmlns:a="http://schemas.openxmlformats.org/drawingml/2006/main" xmlns:r="http://schemas.openxmlformats.org/officeDocument/2006/relationships" xmlns:p="http://schemas.openxmlformats.org/presentationml/2006/main">
  <p:tag name="TIMING" val="|1.4|0.9"/>
</p:tagLst>
</file>

<file path=ppt/tags/tag12.xml><?xml version="1.0" encoding="utf-8"?>
<p:tagLst xmlns:a="http://schemas.openxmlformats.org/drawingml/2006/main" xmlns:r="http://schemas.openxmlformats.org/officeDocument/2006/relationships" xmlns:p="http://schemas.openxmlformats.org/presentationml/2006/main">
  <p:tag name="TIMING" val="|0.6"/>
</p:tagLst>
</file>

<file path=ppt/tags/tag13.xml><?xml version="1.0" encoding="utf-8"?>
<p:tagLst xmlns:a="http://schemas.openxmlformats.org/drawingml/2006/main" xmlns:r="http://schemas.openxmlformats.org/officeDocument/2006/relationships" xmlns:p="http://schemas.openxmlformats.org/presentationml/2006/main">
  <p:tag name="TIMING" val="|0.7|1|0.8"/>
</p:tagLst>
</file>

<file path=ppt/tags/tag14.xml><?xml version="1.0" encoding="utf-8"?>
<p:tagLst xmlns:a="http://schemas.openxmlformats.org/drawingml/2006/main" xmlns:r="http://schemas.openxmlformats.org/officeDocument/2006/relationships" xmlns:p="http://schemas.openxmlformats.org/presentationml/2006/main">
  <p:tag name="TIMING" val="|2.1"/>
</p:tagLst>
</file>

<file path=ppt/tags/tag15.xml><?xml version="1.0" encoding="utf-8"?>
<p:tagLst xmlns:a="http://schemas.openxmlformats.org/drawingml/2006/main" xmlns:r="http://schemas.openxmlformats.org/officeDocument/2006/relationships" xmlns:p="http://schemas.openxmlformats.org/presentationml/2006/main">
  <p:tag name="TIMING" val="|0.7|2.2|1.5|1.9|0.7|0.8"/>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ags/tag3.xml><?xml version="1.0" encoding="utf-8"?>
<p:tagLst xmlns:a="http://schemas.openxmlformats.org/drawingml/2006/main" xmlns:r="http://schemas.openxmlformats.org/officeDocument/2006/relationships" xmlns:p="http://schemas.openxmlformats.org/presentationml/2006/main">
  <p:tag name="TIMING" val="|8.7|1.3|1.9"/>
</p:tagLst>
</file>

<file path=ppt/tags/tag4.xml><?xml version="1.0" encoding="utf-8"?>
<p:tagLst xmlns:a="http://schemas.openxmlformats.org/drawingml/2006/main" xmlns:r="http://schemas.openxmlformats.org/officeDocument/2006/relationships" xmlns:p="http://schemas.openxmlformats.org/presentationml/2006/main">
  <p:tag name="TIMING" val="|0.6|1.8|0.9|1"/>
</p:tagLst>
</file>

<file path=ppt/tags/tag5.xml><?xml version="1.0" encoding="utf-8"?>
<p:tagLst xmlns:a="http://schemas.openxmlformats.org/drawingml/2006/main" xmlns:r="http://schemas.openxmlformats.org/officeDocument/2006/relationships" xmlns:p="http://schemas.openxmlformats.org/presentationml/2006/main">
  <p:tag name="TIMING" val="|1.1|1.8|2.1|4"/>
</p:tagLst>
</file>

<file path=ppt/tags/tag6.xml><?xml version="1.0" encoding="utf-8"?>
<p:tagLst xmlns:a="http://schemas.openxmlformats.org/drawingml/2006/main" xmlns:r="http://schemas.openxmlformats.org/officeDocument/2006/relationships" xmlns:p="http://schemas.openxmlformats.org/presentationml/2006/main">
  <p:tag name="TIMING" val="|0.6|1.9|0.9"/>
</p:tagLst>
</file>

<file path=ppt/tags/tag7.xml><?xml version="1.0" encoding="utf-8"?>
<p:tagLst xmlns:a="http://schemas.openxmlformats.org/drawingml/2006/main" xmlns:r="http://schemas.openxmlformats.org/officeDocument/2006/relationships" xmlns:p="http://schemas.openxmlformats.org/presentationml/2006/main">
  <p:tag name="TIMING" val="|0.6|1.2|1.5"/>
</p:tagLst>
</file>

<file path=ppt/tags/tag8.xml><?xml version="1.0" encoding="utf-8"?>
<p:tagLst xmlns:a="http://schemas.openxmlformats.org/drawingml/2006/main" xmlns:r="http://schemas.openxmlformats.org/officeDocument/2006/relationships" xmlns:p="http://schemas.openxmlformats.org/presentationml/2006/main">
  <p:tag name="TIMING" val="|0.5"/>
</p:tagLst>
</file>

<file path=ppt/tags/tag9.xml><?xml version="1.0" encoding="utf-8"?>
<p:tagLst xmlns:a="http://schemas.openxmlformats.org/drawingml/2006/main" xmlns:r="http://schemas.openxmlformats.org/officeDocument/2006/relationships" xmlns:p="http://schemas.openxmlformats.org/presentationml/2006/main">
  <p:tag name="TIMING" val="|1.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198</TotalTime>
  <Words>1745</Words>
  <Application>Microsoft Office PowerPoint</Application>
  <PresentationFormat>Presentazione su schermo (4:3)</PresentationFormat>
  <Paragraphs>31</Paragraphs>
  <Slides>15</Slides>
  <Notes>0</Notes>
  <HiddenSlides>0</HiddenSlides>
  <MMClips>15</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Equinozio</vt:lpstr>
      <vt:lpstr>Conosciamo l’Oriente giocando tutti insieme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Conosciamo l’Oriente giocando tutti insieme</dc:title>
  <dc:creator>Studente</dc:creator>
  <cp:lastModifiedBy>Studente</cp:lastModifiedBy>
  <cp:revision>22</cp:revision>
  <dcterms:created xsi:type="dcterms:W3CDTF">2015-02-25T11:11:25Z</dcterms:created>
  <dcterms:modified xsi:type="dcterms:W3CDTF">2015-04-15T10:22:16Z</dcterms:modified>
</cp:coreProperties>
</file>