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8B49"/>
    <a:srgbClr val="49DB6C"/>
    <a:srgbClr val="E1D2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1" autoAdjust="0"/>
    <p:restoredTop sz="94676" autoAdjust="0"/>
  </p:normalViewPr>
  <p:slideViewPr>
    <p:cSldViewPr>
      <p:cViewPr varScale="1">
        <p:scale>
          <a:sx n="87" d="100"/>
          <a:sy n="87" d="100"/>
        </p:scale>
        <p:origin x="-1062"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0" name="Rounded Rectangle 9"/>
          <p:cNvSpPr/>
          <p:nvPr/>
        </p:nvSpPr>
        <p:spPr>
          <a:xfrm rot="20707748">
            <a:off x="-617539" y="-652551"/>
            <a:ext cx="6664606"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20707748">
            <a:off x="6168153" y="-441831"/>
            <a:ext cx="312651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20707748">
            <a:off x="7144098" y="2001564"/>
            <a:ext cx="2679455"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20707748">
            <a:off x="-205621" y="3323292"/>
            <a:ext cx="7378073"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900000">
            <a:off x="547834" y="3632676"/>
            <a:ext cx="5985159" cy="1606102"/>
          </a:xfrm>
        </p:spPr>
        <p:txBody>
          <a:bodyPr>
            <a:normAutofit/>
          </a:bodyPr>
          <a:lstStyle>
            <a:lvl1pPr>
              <a:lnSpc>
                <a:spcPts val="6000"/>
              </a:lnSpc>
              <a:defRPr sz="6000">
                <a:solidFill>
                  <a:schemeClr val="tx1"/>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rot="-900000">
            <a:off x="2201145" y="5027230"/>
            <a:ext cx="4655297"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rot="-900000">
            <a:off x="6741465" y="2313285"/>
            <a:ext cx="1524000" cy="365125"/>
          </a:xfrm>
        </p:spPr>
        <p:txBody>
          <a:bodyPr/>
          <a:lstStyle>
            <a:lvl1pPr algn="l">
              <a:defRPr sz="1800">
                <a:solidFill>
                  <a:schemeClr val="tx1"/>
                </a:solidFill>
              </a:defRPr>
            </a:lvl1pPr>
          </a:lstStyle>
          <a:p>
            <a:fld id="{7F49D355-16BD-4E45-BD9A-5EA878CF7CBD}" type="datetimeFigureOut">
              <a:rPr lang="it-IT" smtClean="0"/>
              <a:t>29/04/2015</a:t>
            </a:fld>
            <a:endParaRPr lang="it-IT"/>
          </a:p>
        </p:txBody>
      </p:sp>
      <p:sp>
        <p:nvSpPr>
          <p:cNvPr id="5" name="Footer Placeholder 4"/>
          <p:cNvSpPr>
            <a:spLocks noGrp="1"/>
          </p:cNvSpPr>
          <p:nvPr>
            <p:ph type="ftr" sz="quarter" idx="11"/>
          </p:nvPr>
        </p:nvSpPr>
        <p:spPr>
          <a:xfrm rot="-900000">
            <a:off x="6551292" y="1528629"/>
            <a:ext cx="2465987" cy="365125"/>
          </a:xfrm>
        </p:spPr>
        <p:txBody>
          <a:bodyPr/>
          <a:lstStyle>
            <a:lvl1pPr>
              <a:defRPr>
                <a:solidFill>
                  <a:schemeClr val="tx1"/>
                </a:solidFill>
              </a:defRPr>
            </a:lvl1pPr>
          </a:lstStyle>
          <a:p>
            <a:endParaRPr lang="it-IT"/>
          </a:p>
        </p:txBody>
      </p:sp>
      <p:sp>
        <p:nvSpPr>
          <p:cNvPr id="6" name="Slide Number Placeholder 5"/>
          <p:cNvSpPr>
            <a:spLocks noGrp="1"/>
          </p:cNvSpPr>
          <p:nvPr>
            <p:ph type="sldNum" sz="quarter" idx="12"/>
          </p:nvPr>
        </p:nvSpPr>
        <p:spPr>
          <a:xfrm rot="-900000">
            <a:off x="6451719" y="1162062"/>
            <a:ext cx="2133600" cy="421038"/>
          </a:xfrm>
        </p:spPr>
        <p:txBody>
          <a:bodyPr anchor="ctr"/>
          <a:lstStyle>
            <a:lvl1pPr algn="l">
              <a:defRPr sz="2400">
                <a:solidFill>
                  <a:schemeClr val="tx1"/>
                </a:solidFill>
              </a:defRPr>
            </a:lvl1p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12" name="Rounded Rectangle 11"/>
          <p:cNvSpPr/>
          <p:nvPr/>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3183882" y="4760430"/>
            <a:ext cx="5004753" cy="1299542"/>
          </a:xfrm>
        </p:spPr>
        <p:txBody>
          <a:bodyPr anchor="t"/>
          <a:lstStyle/>
          <a:p>
            <a:r>
              <a:rPr lang="it-IT" smtClean="0"/>
              <a:t>Fare clic per modificare lo stile del titolo</a:t>
            </a:r>
            <a:endParaRPr lang="en-US"/>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a:xfrm rot="-900000">
            <a:off x="6996405" y="6238502"/>
            <a:ext cx="1524000" cy="365125"/>
          </a:xfrm>
        </p:spPr>
        <p:txBody>
          <a:bodyPr/>
          <a:lstStyle/>
          <a:p>
            <a:fld id="{7F49D355-16BD-4E45-BD9A-5EA878CF7CBD}" type="datetimeFigureOut">
              <a:rPr lang="it-IT" smtClean="0"/>
              <a:t>29/04/2015</a:t>
            </a:fld>
            <a:endParaRPr lang="it-IT"/>
          </a:p>
        </p:txBody>
      </p:sp>
      <p:sp>
        <p:nvSpPr>
          <p:cNvPr id="5" name="Footer Placeholder 4"/>
          <p:cNvSpPr>
            <a:spLocks noGrp="1"/>
          </p:cNvSpPr>
          <p:nvPr>
            <p:ph type="ftr" sz="quarter" idx="11"/>
          </p:nvPr>
        </p:nvSpPr>
        <p:spPr>
          <a:xfrm rot="-900000">
            <a:off x="5321849" y="6094794"/>
            <a:ext cx="3124200" cy="365125"/>
          </a:xfrm>
        </p:spPr>
        <p:txBody>
          <a:bodyPr/>
          <a:lstStyle>
            <a:lvl1pPr algn="r">
              <a:defRPr/>
            </a:lvl1pPr>
          </a:lstStyle>
          <a:p>
            <a:endParaRPr lang="it-IT"/>
          </a:p>
        </p:txBody>
      </p:sp>
      <p:sp>
        <p:nvSpPr>
          <p:cNvPr id="6" name="Slide Number Placeholder 5"/>
          <p:cNvSpPr>
            <a:spLocks noGrp="1"/>
          </p:cNvSpPr>
          <p:nvPr>
            <p:ph type="sldNum" sz="quarter" idx="12"/>
          </p:nvPr>
        </p:nvSpPr>
        <p:spPr>
          <a:xfrm rot="-900000">
            <a:off x="8182730" y="3246937"/>
            <a:ext cx="907445" cy="365125"/>
          </a:xfrm>
        </p:spPr>
        <p:txBody>
          <a:bodyPr/>
          <a:lstStyle>
            <a:lvl1pPr algn="l">
              <a:defRPr/>
            </a:lvl1p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12" name="Rounded Rectangle 11"/>
          <p:cNvSpPr/>
          <p:nvPr/>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rot="-900000">
            <a:off x="6793335" y="511413"/>
            <a:ext cx="1435608" cy="481888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a:xfrm rot="-900000">
            <a:off x="7754112" y="5888736"/>
            <a:ext cx="1243584" cy="365125"/>
          </a:xfrm>
        </p:spPr>
        <p:txBody>
          <a:bodyPr/>
          <a:lstStyle>
            <a:lvl1pPr algn="l">
              <a:defRPr/>
            </a:lvl1pPr>
          </a:lstStyle>
          <a:p>
            <a:fld id="{7F49D355-16BD-4E45-BD9A-5EA878CF7CBD}" type="datetimeFigureOut">
              <a:rPr lang="it-IT" smtClean="0"/>
              <a:t>29/04/2015</a:t>
            </a:fld>
            <a:endParaRPr lang="it-IT"/>
          </a:p>
        </p:txBody>
      </p:sp>
      <p:sp>
        <p:nvSpPr>
          <p:cNvPr id="5" name="Footer Placeholder 4"/>
          <p:cNvSpPr>
            <a:spLocks noGrp="1"/>
          </p:cNvSpPr>
          <p:nvPr>
            <p:ph type="ftr" sz="quarter" idx="11"/>
          </p:nvPr>
        </p:nvSpPr>
        <p:spPr>
          <a:xfrm rot="-900000">
            <a:off x="4997808" y="6188244"/>
            <a:ext cx="2380306" cy="365125"/>
          </a:xfrm>
        </p:spPr>
        <p:txBody>
          <a:bodyPr/>
          <a:lstStyle>
            <a:lvl1pPr algn="r">
              <a:defRPr/>
            </a:lvl1pPr>
          </a:lstStyle>
          <a:p>
            <a:endParaRPr lang="it-IT"/>
          </a:p>
        </p:txBody>
      </p:sp>
      <p:sp>
        <p:nvSpPr>
          <p:cNvPr id="6" name="Slide Number Placeholder 5"/>
          <p:cNvSpPr>
            <a:spLocks noGrp="1"/>
          </p:cNvSpPr>
          <p:nvPr>
            <p:ph type="sldNum" sz="quarter" idx="12"/>
          </p:nvPr>
        </p:nvSpPr>
        <p:spPr>
          <a:xfrm rot="-900000">
            <a:off x="7690104" y="5641848"/>
            <a:ext cx="1243584" cy="365125"/>
          </a:xfrm>
        </p:spPr>
        <p:txBody>
          <a:bodyPr/>
          <a:lstStyle>
            <a:lvl1pPr algn="l">
              <a:defRPr/>
            </a:lvl1p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Rounded Rectangle 8"/>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3894" y="2921988"/>
            <a:ext cx="5064953" cy="1695631"/>
          </a:xfrm>
        </p:spPr>
        <p:txBody>
          <a:bodyPr/>
          <a:lstStyle/>
          <a:p>
            <a:r>
              <a:rPr lang="it-IT" smtClean="0"/>
              <a:t>Fare clic per modificare lo stile del titolo</a:t>
            </a:r>
            <a:endParaRPr lang="en-US"/>
          </a:p>
        </p:txBody>
      </p:sp>
      <p:sp>
        <p:nvSpPr>
          <p:cNvPr id="3" name="Content Placeholder 2"/>
          <p:cNvSpPr>
            <a:spLocks noGrp="1"/>
          </p:cNvSpPr>
          <p:nvPr>
            <p:ph idx="1"/>
          </p:nvPr>
        </p:nvSpPr>
        <p:spPr>
          <a:xfrm rot="900000">
            <a:off x="3479028" y="959716"/>
            <a:ext cx="4658735" cy="5077623"/>
          </a:xfrm>
        </p:spPr>
        <p:txBody>
          <a:bodyPr anchor="ct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a:xfrm rot="900000">
            <a:off x="1690988" y="608314"/>
            <a:ext cx="1789355" cy="365125"/>
          </a:xfrm>
        </p:spPr>
        <p:txBody>
          <a:bodyPr/>
          <a:lstStyle/>
          <a:p>
            <a:fld id="{7F49D355-16BD-4E45-BD9A-5EA878CF7CBD}" type="datetimeFigureOut">
              <a:rPr lang="it-IT" smtClean="0"/>
              <a:t>29/04/2015</a:t>
            </a:fld>
            <a:endParaRPr lang="it-IT"/>
          </a:p>
        </p:txBody>
      </p:sp>
      <p:sp>
        <p:nvSpPr>
          <p:cNvPr id="5" name="Footer Placeholder 4"/>
          <p:cNvSpPr>
            <a:spLocks noGrp="1"/>
          </p:cNvSpPr>
          <p:nvPr>
            <p:ph type="ftr" sz="quarter" idx="11"/>
          </p:nvPr>
        </p:nvSpPr>
        <p:spPr>
          <a:xfrm rot="900000">
            <a:off x="3103620" y="6177546"/>
            <a:ext cx="2392237" cy="365125"/>
          </a:xfrm>
        </p:spPr>
        <p:txBody>
          <a:bodyPr/>
          <a:lstStyle/>
          <a:p>
            <a:endParaRPr lang="it-IT"/>
          </a:p>
        </p:txBody>
      </p:sp>
      <p:sp>
        <p:nvSpPr>
          <p:cNvPr id="6" name="Slide Number Placeholder 5"/>
          <p:cNvSpPr>
            <a:spLocks noGrp="1"/>
          </p:cNvSpPr>
          <p:nvPr>
            <p:ph type="sldNum" sz="quarter" idx="12"/>
          </p:nvPr>
        </p:nvSpPr>
        <p:spPr>
          <a:xfrm rot="900000">
            <a:off x="1265370" y="300797"/>
            <a:ext cx="2287319" cy="365125"/>
          </a:xfrm>
        </p:spPr>
        <p:txBody>
          <a:body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17" name="Rounded Rectangle 16"/>
          <p:cNvSpPr/>
          <p:nvPr/>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534986" y="2921829"/>
            <a:ext cx="5690855" cy="1570680"/>
          </a:xfrm>
        </p:spPr>
        <p:txBody>
          <a:bodyPr anchor="b">
            <a:noAutofit/>
          </a:bodyPr>
          <a:lstStyle>
            <a:lvl1pPr algn="r">
              <a:defRPr sz="4800" b="0" cap="none" baseline="0"/>
            </a:lvl1pPr>
          </a:lstStyle>
          <a:p>
            <a:r>
              <a:rPr lang="it-IT" smtClean="0"/>
              <a:t>Fare clic per modificare lo stile del titolo</a:t>
            </a:r>
            <a:endParaRPr lang="en-US" dirty="0"/>
          </a:p>
        </p:txBody>
      </p:sp>
      <p:sp>
        <p:nvSpPr>
          <p:cNvPr id="3" name="Text Placeholder 2"/>
          <p:cNvSpPr>
            <a:spLocks noGrp="1"/>
          </p:cNvSpPr>
          <p:nvPr>
            <p:ph type="body" idx="1"/>
          </p:nvPr>
        </p:nvSpPr>
        <p:spPr>
          <a:xfrm rot="900000">
            <a:off x="537849" y="4494201"/>
            <a:ext cx="5271544"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a:xfrm rot="900000">
            <a:off x="6878368" y="3761385"/>
            <a:ext cx="1524000" cy="365125"/>
          </a:xfrm>
        </p:spPr>
        <p:txBody>
          <a:bodyPr/>
          <a:lstStyle>
            <a:lvl1pPr algn="l">
              <a:defRPr/>
            </a:lvl1pPr>
          </a:lstStyle>
          <a:p>
            <a:fld id="{7F49D355-16BD-4E45-BD9A-5EA878CF7CBD}" type="datetimeFigureOut">
              <a:rPr lang="it-IT" smtClean="0"/>
              <a:t>29/04/2015</a:t>
            </a:fld>
            <a:endParaRPr lang="it-IT"/>
          </a:p>
        </p:txBody>
      </p:sp>
      <p:sp>
        <p:nvSpPr>
          <p:cNvPr id="5" name="Footer Placeholder 4"/>
          <p:cNvSpPr>
            <a:spLocks noGrp="1"/>
          </p:cNvSpPr>
          <p:nvPr>
            <p:ph type="ftr" sz="quarter" idx="11"/>
          </p:nvPr>
        </p:nvSpPr>
        <p:spPr>
          <a:xfrm rot="900000">
            <a:off x="7056965" y="3170795"/>
            <a:ext cx="1926305" cy="365125"/>
          </a:xfrm>
        </p:spPr>
        <p:txBody>
          <a:bodyPr/>
          <a:lstStyle/>
          <a:p>
            <a:endParaRPr lang="it-IT"/>
          </a:p>
        </p:txBody>
      </p:sp>
      <p:sp>
        <p:nvSpPr>
          <p:cNvPr id="6" name="Slide Number Placeholder 5"/>
          <p:cNvSpPr>
            <a:spLocks noGrp="1"/>
          </p:cNvSpPr>
          <p:nvPr>
            <p:ph type="sldNum" sz="quarter" idx="12"/>
          </p:nvPr>
        </p:nvSpPr>
        <p:spPr>
          <a:xfrm rot="900000" flipH="1">
            <a:off x="7176363" y="2661157"/>
            <a:ext cx="683979" cy="365125"/>
          </a:xfrm>
        </p:spPr>
        <p:txBody>
          <a:bodyPr/>
          <a:lstStyle>
            <a:lvl1pPr algn="l">
              <a:defRPr/>
            </a:lvl1p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17" name="Rounded Rectangle 16"/>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1893" y="2231024"/>
            <a:ext cx="4820301" cy="1436159"/>
          </a:xfrm>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a:xfrm rot="-900000">
            <a:off x="7755919" y="5887412"/>
            <a:ext cx="1241980" cy="365125"/>
          </a:xfrm>
        </p:spPr>
        <p:txBody>
          <a:bodyPr/>
          <a:lstStyle>
            <a:lvl1pPr algn="l">
              <a:defRPr/>
            </a:lvl1pPr>
          </a:lstStyle>
          <a:p>
            <a:fld id="{7F49D355-16BD-4E45-BD9A-5EA878CF7CBD}" type="datetimeFigureOut">
              <a:rPr lang="it-IT" smtClean="0"/>
              <a:t>29/04/2015</a:t>
            </a:fld>
            <a:endParaRPr lang="it-IT"/>
          </a:p>
        </p:txBody>
      </p:sp>
      <p:sp>
        <p:nvSpPr>
          <p:cNvPr id="6" name="Footer Placeholder 5"/>
          <p:cNvSpPr>
            <a:spLocks noGrp="1"/>
          </p:cNvSpPr>
          <p:nvPr>
            <p:ph type="ftr" sz="quarter" idx="11"/>
          </p:nvPr>
        </p:nvSpPr>
        <p:spPr>
          <a:xfrm rot="-900000">
            <a:off x="4054658" y="5494374"/>
            <a:ext cx="3124200" cy="365125"/>
          </a:xfrm>
        </p:spPr>
        <p:txBody>
          <a:bodyPr/>
          <a:lstStyle>
            <a:lvl1pPr algn="r">
              <a:defRPr/>
            </a:lvl1pPr>
          </a:lstStyle>
          <a:p>
            <a:endParaRPr lang="it-IT"/>
          </a:p>
        </p:txBody>
      </p:sp>
      <p:sp>
        <p:nvSpPr>
          <p:cNvPr id="7" name="Slide Number Placeholder 6"/>
          <p:cNvSpPr>
            <a:spLocks noGrp="1"/>
          </p:cNvSpPr>
          <p:nvPr>
            <p:ph type="sldNum" sz="quarter" idx="12"/>
          </p:nvPr>
        </p:nvSpPr>
        <p:spPr>
          <a:xfrm rot="-900000">
            <a:off x="7690164" y="5643110"/>
            <a:ext cx="1241693" cy="365125"/>
          </a:xfrm>
        </p:spPr>
        <p:txBody>
          <a:bodyPr/>
          <a:lstStyle>
            <a:lvl1pPr algn="l">
              <a:defRPr/>
            </a:lvl1p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53" name="Rounded Rectangle 52"/>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a:xfrm rot="-900000">
            <a:off x="7754112" y="5888736"/>
            <a:ext cx="1243584" cy="365125"/>
          </a:xfrm>
        </p:spPr>
        <p:txBody>
          <a:bodyPr/>
          <a:lstStyle>
            <a:lvl1pPr algn="l">
              <a:defRPr/>
            </a:lvl1pPr>
          </a:lstStyle>
          <a:p>
            <a:fld id="{7F49D355-16BD-4E45-BD9A-5EA878CF7CBD}" type="datetimeFigureOut">
              <a:rPr lang="it-IT" smtClean="0"/>
              <a:t>29/04/2015</a:t>
            </a:fld>
            <a:endParaRPr lang="it-IT"/>
          </a:p>
        </p:txBody>
      </p:sp>
      <p:sp>
        <p:nvSpPr>
          <p:cNvPr id="8" name="Footer Placeholder 7"/>
          <p:cNvSpPr>
            <a:spLocks noGrp="1"/>
          </p:cNvSpPr>
          <p:nvPr>
            <p:ph type="ftr" sz="quarter" idx="11"/>
          </p:nvPr>
        </p:nvSpPr>
        <p:spPr>
          <a:xfrm rot="-900000">
            <a:off x="4050792" y="5495544"/>
            <a:ext cx="3124200" cy="365125"/>
          </a:xfrm>
        </p:spPr>
        <p:txBody>
          <a:bodyPr/>
          <a:lstStyle>
            <a:lvl1pPr algn="r">
              <a:defRPr/>
            </a:lvl1pPr>
          </a:lstStyle>
          <a:p>
            <a:endParaRPr lang="it-IT"/>
          </a:p>
        </p:txBody>
      </p:sp>
      <p:sp>
        <p:nvSpPr>
          <p:cNvPr id="9" name="Slide Number Placeholder 8"/>
          <p:cNvSpPr>
            <a:spLocks noGrp="1"/>
          </p:cNvSpPr>
          <p:nvPr>
            <p:ph type="sldNum" sz="quarter" idx="12"/>
          </p:nvPr>
        </p:nvSpPr>
        <p:spPr>
          <a:xfrm rot="-900000">
            <a:off x="7690104" y="5641848"/>
            <a:ext cx="1243584" cy="365125"/>
          </a:xfrm>
        </p:spPr>
        <p:txBody>
          <a:bodyPr/>
          <a:lstStyle>
            <a:lvl1pPr algn="l">
              <a:defRPr/>
            </a:lvl1p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1" name="Rounded Rectangle 20"/>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0936" y="2926080"/>
            <a:ext cx="5065776" cy="1691640"/>
          </a:xfrm>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a:xfrm rot="900000">
            <a:off x="1691640" y="612648"/>
            <a:ext cx="1792224" cy="365125"/>
          </a:xfrm>
        </p:spPr>
        <p:txBody>
          <a:bodyPr/>
          <a:lstStyle/>
          <a:p>
            <a:fld id="{7F49D355-16BD-4E45-BD9A-5EA878CF7CBD}" type="datetimeFigureOut">
              <a:rPr lang="it-IT" smtClean="0"/>
              <a:t>29/04/2015</a:t>
            </a:fld>
            <a:endParaRPr lang="it-IT"/>
          </a:p>
        </p:txBody>
      </p:sp>
      <p:sp>
        <p:nvSpPr>
          <p:cNvPr id="4" name="Footer Placeholder 3"/>
          <p:cNvSpPr>
            <a:spLocks noGrp="1"/>
          </p:cNvSpPr>
          <p:nvPr>
            <p:ph type="ftr" sz="quarter" idx="11"/>
          </p:nvPr>
        </p:nvSpPr>
        <p:spPr>
          <a:xfrm rot="900000">
            <a:off x="2493721" y="6101033"/>
            <a:ext cx="3052113" cy="365125"/>
          </a:xfrm>
        </p:spPr>
        <p:txBody>
          <a:bodyPr/>
          <a:lstStyle/>
          <a:p>
            <a:endParaRPr lang="it-IT"/>
          </a:p>
        </p:txBody>
      </p:sp>
      <p:sp>
        <p:nvSpPr>
          <p:cNvPr id="5" name="Slide Number Placeholder 4"/>
          <p:cNvSpPr>
            <a:spLocks noGrp="1"/>
          </p:cNvSpPr>
          <p:nvPr>
            <p:ph type="sldNum" sz="quarter" idx="12"/>
          </p:nvPr>
        </p:nvSpPr>
        <p:spPr>
          <a:xfrm rot="900000">
            <a:off x="1261872" y="301752"/>
            <a:ext cx="2286000" cy="365125"/>
          </a:xfrm>
        </p:spPr>
        <p:txBody>
          <a:body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12" name="Rounded Rectangle 11"/>
          <p:cNvSpPr/>
          <p:nvPr/>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rot="900000">
            <a:off x="7521938" y="5927116"/>
            <a:ext cx="1524000" cy="365125"/>
          </a:xfrm>
        </p:spPr>
        <p:txBody>
          <a:bodyPr/>
          <a:lstStyle>
            <a:lvl1pPr algn="l">
              <a:defRPr/>
            </a:lvl1pPr>
          </a:lstStyle>
          <a:p>
            <a:fld id="{7F49D355-16BD-4E45-BD9A-5EA878CF7CBD}" type="datetimeFigureOut">
              <a:rPr lang="it-IT" smtClean="0"/>
              <a:t>29/04/2015</a:t>
            </a:fld>
            <a:endParaRPr lang="it-IT"/>
          </a:p>
        </p:txBody>
      </p:sp>
      <p:sp>
        <p:nvSpPr>
          <p:cNvPr id="3" name="Footer Placeholder 2"/>
          <p:cNvSpPr>
            <a:spLocks noGrp="1"/>
          </p:cNvSpPr>
          <p:nvPr>
            <p:ph type="ftr" sz="quarter" idx="11"/>
          </p:nvPr>
        </p:nvSpPr>
        <p:spPr>
          <a:xfrm rot="900000">
            <a:off x="3892286" y="5987296"/>
            <a:ext cx="3124200" cy="295162"/>
          </a:xfrm>
        </p:spPr>
        <p:txBody>
          <a:bodyPr/>
          <a:lstStyle>
            <a:lvl1pPr algn="r">
              <a:defRPr/>
            </a:lvl1pPr>
          </a:lstStyle>
          <a:p>
            <a:endParaRPr lang="it-IT"/>
          </a:p>
        </p:txBody>
      </p:sp>
      <p:sp>
        <p:nvSpPr>
          <p:cNvPr id="4" name="Slide Number Placeholder 3"/>
          <p:cNvSpPr>
            <a:spLocks noGrp="1"/>
          </p:cNvSpPr>
          <p:nvPr>
            <p:ph type="sldNum" sz="quarter" idx="12"/>
          </p:nvPr>
        </p:nvSpPr>
        <p:spPr>
          <a:xfrm rot="900000">
            <a:off x="7599046" y="5570110"/>
            <a:ext cx="716206" cy="365125"/>
          </a:xfrm>
        </p:spPr>
        <p:txBody>
          <a:bodyPr/>
          <a:lstStyle>
            <a:lvl1pPr algn="l">
              <a:defRPr/>
            </a:lvl1p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13" name="Rounded Rectangle 12"/>
          <p:cNvSpPr/>
          <p:nvPr/>
        </p:nvSpPr>
        <p:spPr>
          <a:xfrm rot="20707748">
            <a:off x="-897260" y="-624538"/>
            <a:ext cx="7286946"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64806" y="5378153"/>
            <a:ext cx="744315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660994" y="5459931"/>
            <a:ext cx="1709023"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20707748">
            <a:off x="6673110" y="-489836"/>
            <a:ext cx="3059119"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nchor="b"/>
          <a:lstStyle>
            <a:lvl1pPr algn="r">
              <a:defRPr sz="4400" b="0"/>
            </a:lvl1pPr>
          </a:lstStyle>
          <a:p>
            <a:r>
              <a:rPr lang="it-IT" smtClean="0"/>
              <a:t>Fare clic per modificare lo stile del titolo</a:t>
            </a:r>
            <a:endParaRPr lang="en-US"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rot="-900000">
            <a:off x="3216573" y="5144589"/>
            <a:ext cx="3930375"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a:xfrm rot="-900000">
            <a:off x="7754112" y="5888736"/>
            <a:ext cx="1243584" cy="365125"/>
          </a:xfrm>
        </p:spPr>
        <p:txBody>
          <a:bodyPr/>
          <a:lstStyle>
            <a:lvl1pPr algn="l">
              <a:defRPr/>
            </a:lvl1pPr>
          </a:lstStyle>
          <a:p>
            <a:fld id="{7F49D355-16BD-4E45-BD9A-5EA878CF7CBD}" type="datetimeFigureOut">
              <a:rPr lang="it-IT" smtClean="0"/>
              <a:t>29/04/2015</a:t>
            </a:fld>
            <a:endParaRPr lang="it-IT"/>
          </a:p>
        </p:txBody>
      </p:sp>
      <p:sp>
        <p:nvSpPr>
          <p:cNvPr id="6" name="Footer Placeholder 5"/>
          <p:cNvSpPr>
            <a:spLocks noGrp="1"/>
          </p:cNvSpPr>
          <p:nvPr>
            <p:ph type="ftr" sz="quarter" idx="11"/>
          </p:nvPr>
        </p:nvSpPr>
        <p:spPr>
          <a:xfrm rot="-900000">
            <a:off x="4263966" y="6099104"/>
            <a:ext cx="3063047" cy="365125"/>
          </a:xfrm>
        </p:spPr>
        <p:txBody>
          <a:bodyPr/>
          <a:lstStyle>
            <a:lvl1pPr algn="r">
              <a:defRPr/>
            </a:lvl1pPr>
          </a:lstStyle>
          <a:p>
            <a:endParaRPr lang="it-IT"/>
          </a:p>
        </p:txBody>
      </p:sp>
      <p:sp>
        <p:nvSpPr>
          <p:cNvPr id="7" name="Slide Number Placeholder 6"/>
          <p:cNvSpPr>
            <a:spLocks noGrp="1"/>
          </p:cNvSpPr>
          <p:nvPr>
            <p:ph type="sldNum" sz="quarter" idx="12"/>
          </p:nvPr>
        </p:nvSpPr>
        <p:spPr>
          <a:xfrm rot="-900000">
            <a:off x="7690104" y="5641848"/>
            <a:ext cx="1243584" cy="365125"/>
          </a:xfrm>
        </p:spPr>
        <p:txBody>
          <a:bodyPr/>
          <a:lstStyle>
            <a:lvl1pPr algn="l">
              <a:defRPr/>
            </a:lvl1p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15" name="Rounded Rectangle 14"/>
          <p:cNvSpPr/>
          <p:nvPr/>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4578273" y="2744935"/>
            <a:ext cx="5036383" cy="1997131"/>
          </a:xfrm>
        </p:spPr>
        <p:txBody>
          <a:bodyPr anchor="t">
            <a:normAutofit/>
          </a:bodyPr>
          <a:lstStyle>
            <a:lvl1pPr algn="r">
              <a:defRPr sz="4400" b="0"/>
            </a:lvl1pPr>
          </a:lstStyle>
          <a:p>
            <a:r>
              <a:rPr lang="it-IT" smtClean="0"/>
              <a:t>Fare clic per modificare lo stile del titolo</a:t>
            </a:r>
            <a:endParaRPr lang="en-US"/>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a:p>
        </p:txBody>
      </p:sp>
      <p:sp>
        <p:nvSpPr>
          <p:cNvPr id="4" name="Text Placeholder 3"/>
          <p:cNvSpPr>
            <a:spLocks noGrp="1"/>
          </p:cNvSpPr>
          <p:nvPr>
            <p:ph type="body" sz="half" idx="2"/>
          </p:nvPr>
        </p:nvSpPr>
        <p:spPr>
          <a:xfrm rot="900000">
            <a:off x="822789" y="4161126"/>
            <a:ext cx="4310915"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a:xfrm rot="900000">
            <a:off x="6992395" y="571255"/>
            <a:ext cx="1524000" cy="365125"/>
          </a:xfrm>
        </p:spPr>
        <p:txBody>
          <a:bodyPr/>
          <a:lstStyle>
            <a:lvl1pPr algn="l">
              <a:defRPr/>
            </a:lvl1pPr>
          </a:lstStyle>
          <a:p>
            <a:fld id="{7F49D355-16BD-4E45-BD9A-5EA878CF7CBD}" type="datetimeFigureOut">
              <a:rPr lang="it-IT" smtClean="0"/>
              <a:t>29/04/2015</a:t>
            </a:fld>
            <a:endParaRPr lang="it-IT"/>
          </a:p>
        </p:txBody>
      </p:sp>
      <p:sp>
        <p:nvSpPr>
          <p:cNvPr id="6" name="Footer Placeholder 5"/>
          <p:cNvSpPr>
            <a:spLocks noGrp="1"/>
          </p:cNvSpPr>
          <p:nvPr>
            <p:ph type="ftr" sz="quarter" idx="11"/>
          </p:nvPr>
        </p:nvSpPr>
        <p:spPr>
          <a:xfrm rot="900000">
            <a:off x="647292" y="5162531"/>
            <a:ext cx="2977453" cy="365125"/>
          </a:xfrm>
        </p:spPr>
        <p:txBody>
          <a:bodyPr/>
          <a:lstStyle>
            <a:lvl1pPr algn="l">
              <a:defRPr/>
            </a:lvl1pPr>
          </a:lstStyle>
          <a:p>
            <a:endParaRPr lang="it-IT"/>
          </a:p>
        </p:txBody>
      </p:sp>
      <p:sp>
        <p:nvSpPr>
          <p:cNvPr id="7" name="Slide Number Placeholder 6"/>
          <p:cNvSpPr>
            <a:spLocks noGrp="1"/>
          </p:cNvSpPr>
          <p:nvPr>
            <p:ph type="sldNum" sz="quarter" idx="12"/>
          </p:nvPr>
        </p:nvSpPr>
        <p:spPr>
          <a:xfrm rot="900000">
            <a:off x="7046470" y="391054"/>
            <a:ext cx="1963187" cy="365125"/>
          </a:xfrm>
        </p:spPr>
        <p:txBody>
          <a:bodyPr/>
          <a:lstStyle>
            <a:lvl1pPr algn="l">
              <a:defRPr/>
            </a:lvl1pPr>
          </a:lstStyle>
          <a:p>
            <a:fld id="{E7A41E1B-4F70-4964-A407-84C68BE8251C}" type="slidenum">
              <a:rPr lang="it-IT" smtClean="0"/>
              <a:t>‹N›</a:t>
            </a:fld>
            <a:endParaRPr lang="it-IT"/>
          </a:p>
        </p:txBody>
      </p:sp>
    </p:spTree>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8000">
              <a:srgbClr val="7030A0"/>
            </a:gs>
            <a:gs pos="86000">
              <a:srgbClr val="00B0F0"/>
            </a:gs>
          </a:gsLst>
          <a:lin ang="2700000" scaled="1"/>
          <a:tileRect/>
        </a:gradFill>
        <a:effectLst/>
      </p:bgPr>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3" cstate="print">
            <a:lum bright="-38000"/>
          </a:blip>
          <a:stretch>
            <a:fillRect/>
          </a:stretch>
        </p:blipFill>
        <p:spPr>
          <a:xfrm>
            <a:off x="0" y="0"/>
            <a:ext cx="9144000" cy="6858000"/>
          </a:xfrm>
          <a:prstGeom prst="rect">
            <a:avLst/>
          </a:prstGeom>
        </p:spPr>
      </p:pic>
      <p:sp>
        <p:nvSpPr>
          <p:cNvPr id="2" name="Title Placeholder 1"/>
          <p:cNvSpPr>
            <a:spLocks noGrp="1"/>
          </p:cNvSpPr>
          <p:nvPr>
            <p:ph type="title"/>
          </p:nvPr>
        </p:nvSpPr>
        <p:spPr>
          <a:xfrm rot="-5400000">
            <a:off x="-673455" y="2807056"/>
            <a:ext cx="5320597" cy="1840087"/>
          </a:xfrm>
          <a:prstGeom prst="rect">
            <a:avLst/>
          </a:prstGeom>
        </p:spPr>
        <p:txBody>
          <a:bodyPr vert="horz" lIns="91440" tIns="45720" rIns="91440" bIns="45720" rtlCol="0" anchor="b">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3657600" y="990600"/>
            <a:ext cx="5027024" cy="478334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162800" y="6096001"/>
            <a:ext cx="1524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fld id="{7F49D355-16BD-4E45-BD9A-5EA878CF7CBD}" type="datetimeFigureOut">
              <a:rPr lang="it-IT" smtClean="0"/>
              <a:t>29/04/2015</a:t>
            </a:fld>
            <a:endParaRPr lang="it-IT"/>
          </a:p>
        </p:txBody>
      </p:sp>
      <p:sp>
        <p:nvSpPr>
          <p:cNvPr id="5" name="Footer Placeholder 4"/>
          <p:cNvSpPr>
            <a:spLocks noGrp="1"/>
          </p:cNvSpPr>
          <p:nvPr>
            <p:ph type="ftr" sz="quarter" idx="3"/>
          </p:nvPr>
        </p:nvSpPr>
        <p:spPr>
          <a:xfrm>
            <a:off x="4038600" y="6096001"/>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713047" y="532491"/>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E7A41E1B-4F70-4964-A407-84C68BE8251C}" type="slidenum">
              <a:rPr lang="it-IT" smtClean="0"/>
              <a:t>‹N›</a:t>
            </a:fld>
            <a:endParaRPr lang="it-IT"/>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timing>
    <p:tnLst>
      <p:par>
        <p:cTn id="1" dur="indefinite" restart="never" nodeType="tmRoot"/>
      </p:par>
    </p:tnLst>
  </p:timing>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hyperlink" Target="http://www.google.it/url?sa=i&amp;rct=j&amp;q=&amp;esrc=s&amp;source=images&amp;cd=&amp;cad=rja&amp;uact=8&amp;ved=&amp;url=http://www.oltrelecolonne.it/rubrica/salute-e-bellezza.html&amp;ei=0T4uVfz3OejD7gbQi4HICg&amp;psig=AFQjCNEDzMcteQeimXgvUVXk_3ZPgIr6yQ&amp;ust=1429180498367710" TargetMode="External"/><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www.google.it/url?sa=i&amp;rct=j&amp;q=&amp;esrc=s&amp;source=images&amp;cd=&amp;cad=rja&amp;uact=8&amp;ved=0CAcQjRw&amp;url=http://www.santal.it/frutta/carota-16/&amp;ei=2j8uVde1F9DkaKWqgbgM&amp;psig=AFQjCNF5gG2QalwJW6yv2ryzYBdSKLMISA&amp;ust=1429180757647033" TargetMode="External"/><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3.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it/url?sa=i&amp;rct=j&amp;q=&amp;esrc=s&amp;source=images&amp;cd=&amp;cad=rja&amp;uact=8&amp;ved=0CAcQjRw&amp;url=http://ilcucchiaiodilatta.com/113/&amp;ei=v0AuVZngHYvmavnkgJAF&amp;psig=AFQjCNFokvFo9l9Yv6k0h1OKIyX7tT9EXw&amp;ust=1429180977263978"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9000">
              <a:srgbClr val="7030A0"/>
            </a:gs>
            <a:gs pos="86000">
              <a:srgbClr val="00B0F0"/>
            </a:gs>
          </a:gsLst>
          <a:lin ang="2700000" scaled="1"/>
          <a:tileRect/>
        </a:gradFill>
        <a:effectLst/>
      </p:bgPr>
    </p:bg>
    <p:spTree>
      <p:nvGrpSpPr>
        <p:cNvPr id="1" name=""/>
        <p:cNvGrpSpPr/>
        <p:nvPr/>
      </p:nvGrpSpPr>
      <p:grpSpPr>
        <a:xfrm>
          <a:off x="0" y="0"/>
          <a:ext cx="0" cy="0"/>
          <a:chOff x="0" y="0"/>
          <a:chExt cx="0" cy="0"/>
        </a:xfrm>
      </p:grpSpPr>
      <p:sp>
        <p:nvSpPr>
          <p:cNvPr id="3" name="Sottotitolo 2"/>
          <p:cNvSpPr>
            <a:spLocks noGrp="1"/>
          </p:cNvSpPr>
          <p:nvPr>
            <p:ph type="subTitle" idx="1"/>
          </p:nvPr>
        </p:nvSpPr>
        <p:spPr/>
        <p:txBody>
          <a:bodyPr/>
          <a:lstStyle/>
          <a:p>
            <a:pPr lvl="0" algn="ctr" defTabSz="457200">
              <a:spcAft>
                <a:spcPts val="0"/>
              </a:spcAft>
              <a:buClr>
                <a:srgbClr val="A63212"/>
              </a:buClr>
              <a:buSzPct val="95000"/>
            </a:pPr>
            <a:r>
              <a:rPr lang="it-IT" sz="1800" dirty="0" smtClean="0">
                <a:solidFill>
                  <a:srgbClr val="92D050"/>
                </a:solidFill>
                <a:effectLst/>
                <a:latin typeface="Algerian" panose="04020705040A02060702" pitchFamily="82" charset="0"/>
              </a:rPr>
              <a:t>Di </a:t>
            </a:r>
            <a:r>
              <a:rPr lang="it-IT" sz="1800" dirty="0">
                <a:solidFill>
                  <a:srgbClr val="92D050"/>
                </a:solidFill>
                <a:effectLst/>
                <a:latin typeface="Algerian" panose="04020705040A02060702" pitchFamily="82" charset="0"/>
              </a:rPr>
              <a:t>Michele Stefanelli, </a:t>
            </a:r>
            <a:r>
              <a:rPr lang="it-IT" sz="1800" dirty="0" err="1" smtClean="0">
                <a:solidFill>
                  <a:srgbClr val="92D050"/>
                </a:solidFill>
                <a:effectLst/>
                <a:latin typeface="Algerian" panose="04020705040A02060702" pitchFamily="82" charset="0"/>
              </a:rPr>
              <a:t>riccardo</a:t>
            </a:r>
            <a:r>
              <a:rPr lang="it-IT" sz="1800" dirty="0" smtClean="0">
                <a:solidFill>
                  <a:srgbClr val="92D050"/>
                </a:solidFill>
                <a:effectLst/>
                <a:latin typeface="Algerian" panose="04020705040A02060702" pitchFamily="82" charset="0"/>
              </a:rPr>
              <a:t> </a:t>
            </a:r>
            <a:r>
              <a:rPr lang="it-IT" sz="1800" dirty="0" smtClean="0">
                <a:solidFill>
                  <a:srgbClr val="92D050"/>
                </a:solidFill>
                <a:effectLst/>
                <a:latin typeface="Algerian" panose="04020705040A02060702" pitchFamily="82" charset="0"/>
              </a:rPr>
              <a:t>farina, </a:t>
            </a:r>
            <a:r>
              <a:rPr lang="it-IT" sz="1800" dirty="0" err="1" smtClean="0">
                <a:solidFill>
                  <a:srgbClr val="92D050"/>
                </a:solidFill>
                <a:effectLst/>
                <a:latin typeface="Algerian" panose="04020705040A02060702" pitchFamily="82" charset="0"/>
              </a:rPr>
              <a:t>davide</a:t>
            </a:r>
            <a:r>
              <a:rPr lang="it-IT" sz="1800" dirty="0" smtClean="0">
                <a:solidFill>
                  <a:srgbClr val="92D050"/>
                </a:solidFill>
                <a:effectLst/>
                <a:latin typeface="Algerian" panose="04020705040A02060702" pitchFamily="82" charset="0"/>
              </a:rPr>
              <a:t> </a:t>
            </a:r>
            <a:r>
              <a:rPr lang="it-IT" sz="1800" dirty="0" err="1" smtClean="0">
                <a:solidFill>
                  <a:srgbClr val="92D050"/>
                </a:solidFill>
                <a:effectLst/>
                <a:latin typeface="Algerian" panose="04020705040A02060702" pitchFamily="82" charset="0"/>
              </a:rPr>
              <a:t>redolfi</a:t>
            </a:r>
            <a:r>
              <a:rPr lang="it-IT" sz="1800" dirty="0" smtClean="0">
                <a:solidFill>
                  <a:srgbClr val="92D050"/>
                </a:solidFill>
                <a:effectLst/>
                <a:latin typeface="Algerian" panose="04020705040A02060702" pitchFamily="82" charset="0"/>
              </a:rPr>
              <a:t> </a:t>
            </a:r>
            <a:r>
              <a:rPr lang="it-IT" sz="1800" dirty="0" smtClean="0">
                <a:solidFill>
                  <a:srgbClr val="92D050"/>
                </a:solidFill>
                <a:effectLst/>
                <a:latin typeface="Algerian" panose="04020705040A02060702" pitchFamily="82" charset="0"/>
              </a:rPr>
              <a:t>, </a:t>
            </a:r>
            <a:r>
              <a:rPr lang="it-IT" sz="1800" dirty="0">
                <a:solidFill>
                  <a:srgbClr val="92D050"/>
                </a:solidFill>
                <a:effectLst/>
                <a:latin typeface="Algerian" panose="04020705040A02060702" pitchFamily="82" charset="0"/>
              </a:rPr>
              <a:t>Daniele Maiorana e Federica </a:t>
            </a:r>
            <a:r>
              <a:rPr lang="it-IT" sz="1800" dirty="0" smtClean="0">
                <a:solidFill>
                  <a:srgbClr val="92D050"/>
                </a:solidFill>
                <a:effectLst/>
                <a:latin typeface="Algerian" panose="04020705040A02060702" pitchFamily="82" charset="0"/>
              </a:rPr>
              <a:t>Barbato</a:t>
            </a:r>
            <a:endParaRPr lang="it-IT" sz="1800" dirty="0">
              <a:solidFill>
                <a:srgbClr val="92D050"/>
              </a:solidFill>
              <a:effectLst/>
              <a:latin typeface="Algerian" panose="04020705040A02060702" pitchFamily="82" charset="0"/>
            </a:endParaRPr>
          </a:p>
        </p:txBody>
      </p:sp>
      <p:sp>
        <p:nvSpPr>
          <p:cNvPr id="4" name="Rettangolo 3"/>
          <p:cNvSpPr/>
          <p:nvPr/>
        </p:nvSpPr>
        <p:spPr>
          <a:xfrm rot="20659819">
            <a:off x="221279" y="4092623"/>
            <a:ext cx="6728509" cy="769441"/>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sz="4400" b="1" cap="all" spc="0" dirty="0" smtClean="0">
                <a:ln w="0"/>
                <a:solidFill>
                  <a:srgbClr val="FFFF00"/>
                </a:solidFill>
                <a:effectLst>
                  <a:reflection blurRad="12700" stA="50000" endPos="50000" dist="5000" dir="5400000" sy="-100000" rotWithShape="0"/>
                </a:effectLst>
              </a:rPr>
              <a:t>Percorso fruttato</a:t>
            </a:r>
            <a:endParaRPr lang="it-IT" sz="4400" b="1" cap="all" spc="0" dirty="0">
              <a:ln w="0"/>
              <a:solidFill>
                <a:srgbClr val="FFFF00"/>
              </a:solidFill>
              <a:effectLst>
                <a:reflection blurRad="12700" stA="50000" endPos="50000" dist="5000" dir="5400000" sy="-100000" rotWithShape="0"/>
              </a:effectLst>
            </a:endParaRPr>
          </a:p>
        </p:txBody>
      </p:sp>
      <p:pic>
        <p:nvPicPr>
          <p:cNvPr id="1027" name="Picture 3" descr="C:\Users\Studente\Desktop\2 a gioco_cit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57" y="0"/>
            <a:ext cx="3872194" cy="285829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www.oltrelecolonne.it/uploaded/cesto%20frutta%20e%20verdura.jpg">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667" b="98000" l="1000" r="95667">
                        <a14:foregroundMark x1="1000" y1="40667" x2="18667" y2="24667"/>
                        <a14:foregroundMark x1="60333" y1="4667" x2="60333" y2="4667"/>
                        <a14:foregroundMark x1="92333" y1="75333" x2="93000" y2="73667"/>
                        <a14:foregroundMark x1="95667" y1="73667" x2="95667" y2="73667"/>
                        <a14:foregroundMark x1="64333" y1="98000" x2="64333" y2="98000"/>
                        <a14:backgroundMark x1="3667" y1="19333" x2="45333" y2="12667"/>
                        <a14:backgroundMark x1="45667" y1="12000" x2="45333" y2="0"/>
                        <a14:backgroundMark x1="71000" y1="1667" x2="77667" y2="28000"/>
                        <a14:backgroundMark x1="77667" y1="28000" x2="99667" y2="41333"/>
                      </a14:backgroundRemoval>
                    </a14:imgEffect>
                  </a14:imgLayer>
                </a14:imgProps>
              </a:ext>
              <a:ext uri="{28A0092B-C50C-407E-A947-70E740481C1C}">
                <a14:useLocalDpi xmlns:a14="http://schemas.microsoft.com/office/drawing/2010/main" val="0"/>
              </a:ext>
            </a:extLst>
          </a:blip>
          <a:srcRect/>
          <a:stretch>
            <a:fillRect/>
          </a:stretch>
        </p:blipFill>
        <p:spPr bwMode="auto">
          <a:xfrm>
            <a:off x="4644008" y="-99392"/>
            <a:ext cx="3879414" cy="242699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9" descr="data:image/jpeg;base64,/9j/4AAQSkZJRgABAQAAAQABAAD/2wCEAAkGBxMTEhUSExIUFBAVFxISFRgUFBQVEhgUFhUXFxUVFhUYHCggHBolHxYVITEiJSkrLi4uGB81ODMsNygtLisBCgoKDg0OGxAQGywmICYsLCwsLywsLCwsMDAsLCwsLCwvLCwsLCwsLCwsLCwsNzQsLCw0LCwsLCwsLCwsLCwsLP/AABEIAR4AsAMBEQACEQEDEQH/xAAcAAEAAgMBAQEAAAAAAAAAAAAABQYDBAcBAgj/xAA6EAACAQICBwQIBQMFAAAAAAAAAQIDEQQFBhIhMUFRYRQicYETI0JSkaGxwQcy0eHwFWJyJDNDU4L/xAAaAQEAAwEBAQAAAAAAAAAAAAAABAUGAwIB/8QALREBAAICAQMDAgcBAAMBAAAAAAECAwQREiExBRNBIoEyUWGRobHRceHw8UL/2gAMAwEAAhEDEQA/AO4gAAAAAAAAAAAAAAAAAAAAAAAAAAAAAAAAAAAAAAAAAAAAAAAAAAAAAAAAAAAAAAAAAAAAAAAAAAAAAAAAAAAAAAAAAAAAAAAAAAAAAAAAAAAAAAAAAAAAAAAAAAAAAAAAAAAAAAAAAAAAAAAAAAAAAAAAAAAAAAAAAAAAAAAAAAAAAAAAAAAAAAAAAAAAAAAAAAAAAAAABj9PGzlrLVV03fYmt54nJWKzaZ7QPqnNSSaaae5rcfa2reOqs8wPo9AAAAAAAAAAAAAAAAAAAAACPz7H+goTqcUmo/5PcR9rN7WKbil1cW6GFhScu9UvWnd+9tivo34mZ2MloxVwRPn6rffxD1HaOWDIs8xHpYU6XeTl+V7nfe2+H2PWlnz0tXFi7x+X9vPPLpaNYAAAAAAAAAAAAAAAAAAAAAKZppiVOcaV7U4d6fltf2XmUPqmfqvFPiO8ij5ji5VqrlwvZLkuBUWtNpm0+ZJn4dG0MyH0EPSTXrppf+Y79Xx5mj9O0/Zr1W/FP8foLKWQAAAAAAAAAAAAAAAAAAABhxddQhKb3JXPGS3TWbDk+bYx1qktV927u+bvtMhlm17zMvqe0J0fUp+mmrwg+7fjPn4IsvTdPqt7t/EeP9fHQDQAAAAAAAAAAAAAAAAAAANfGYyNNXk/BLeznky1xxzLriw2yzxVU8x0gqS2xlqR/t/UqM29afE8QvMHp+Ova0cyhsVmEp3i5zkuOtNtfAgZNmbTx1T+6fTVpWOZrH7IpUKcZqSTir95R3WvtduYp9U/V4QNn0/HaOadp/j9nWcuhBUoKnZ09VOLXFNb/M0+OKxWIr4Z+YmJ4lsnt8AAAAAAAAAAAAAAAAADHiKyhFyluX8seb2iscy90pN7RWFMzLMNa8m9rvZcEuRSZtjq5tLQa+v08VhWcRiNmx93lwZU5cnPaFxTH+flg1+PmeaV57vt547NXEV7EynZCv3dI/DvEueDV3fVnOC8FZr6l/p25xQzm9XjNKzEpDAAAAAAAAAAAAAAAAACs59mKk3G/cj82Ve3nie3xC40taaxz8ypGYYqUm+vwsUGbJNp8tJgxVrDThVd+DXJnGJ4dbxHDXxNZb1s6Heso1pmPKMxNffyJVI5RbzDr/4dYV08BSvvqa1Xym7r5WL/AFKdOKP3Zvdv1Zp/TsspJRQAAAAAAAAAAAAAAABGZ3j/AEcdWL78k/JcWRdnN0V4jzKZp4Pct1T4hRcwqpNK9zPbFoiWlwUmY5Q8tvzIE9/Cf+FrVrrwPcVc73hHYqqSK07otrMeR5dLF4mnQjulJOb5U1tm/hs8WifrYeu0Qg7Gb26TaX6Ao0lGKjFWjFKKXJJWSNBEcM5M8zy+w+AAAAAAAAAAAAAAAGLFV1CLk+HzfBHjJeKV6pe8eOb2isKNm+PbvJ/mk/K3JFBs5572nzLS6uCI4rHiFcxFXWfhzKnJbqlbUr0wQqJLbtPeLt5ccszPhF4ur9ztWrjayGxlXl08W/Ak0qj2s63+GujDwtH01WNsTVSbT3wp74w6Pi/LkXmrh9uvM+VDuZ/ctxHiFzJSGAAAAAAAAAAAAAAAAKtnuY68rJ9yDfm+ZU7WfrniPELrT1+ivM+ZU/HYi7fQos2SbSv8OPiGrrJb93M5ViHS0z8NPF1reH1O8RwjTPKIxWIJFI5R7yt/4a6JurJYyvH1cXejF+1Je20+C4dfAt9PX/8A3b7Knd2ePor93VyyVIAAAAAAAAAAAAAAAAjM8xepDVTs5ceSIu1l6a8Jmnh67czHhRcfjE9kdxnM+xXxDTYcMx3lFPaQo+qUznphrYqew7RDjNu6IxWI4cDtWHC35p3QLRPtk/TVU+ywdrf9kuMU/dXH4Ftp63X9VvCq3dro+mvn+nY4QSSSSSSSSWxJLckXCjmeX0AAAAAAAAAAAAAAAAw4vEqnFyfl1fI8ZMkUrzLpixzkt0womdY6U3dvb03JdDO7mxazS6mCtI4hBNaztvfNK3yKiI5tws+emOXmJViV0dPlwnJEoTF1T7WHi1nxkOS1MbXVGGyP5qk7bIQ5+L3JFhra85LcIezsRir1S7pl2BhQpQo01q04JRivu+r3l/WsVjiGbveb2m0+WyenkAAAAAAAAAAAAAAAAVPSbME72fdjsXJviym39iPz7QvPT9eY8x3lUK1dt2TM9fLNpX1ccRHMkqqiuv3PVe0vFu7RzDFd3rwJc25rwjR5QElOpNU6cXKcpKMUt7bOuHFNp4h5yXrWOZdu0TyCGDoKmrOpK0qsvenb6LcjR4cUY68QzWxmnLfn4+E0dXAAAAAAAAAAAAAAAAARudY3Uhqp96XyXMjbOXorxHlL1MPXbmfEOf5liruyZl9nL1Tw1Wvi4jmUfTkm+XXh+xErETMJF/phixVS2xvaSa14niUW1vmEJi8RYkY693K08uhfhnozqR7ZWj6ya9UmtsYP2rcJP6eJe6ev0R1z5Ue/s9U+3Xx8ugE5WgAAAAAAAAAAAAAAADDisQoRcnw3dXwR4yXileZdMeOclumFCz3MW23fvP5dDN7uxP3lp9PXiI4+Fes2ypiJlazMVh8VJ2TO1Ko97cyi8diP0JMRyjzKa0A0YeLqrEVV/pqb2J/8k07qPWK4/DmWulrdX1W8Kze2vbjor5n+HYEi5UT0AAAAAAAAAAAAAAAAbAqGkObXex91XS+78yk3tv8ALwvtHU4jv5U6vUc29hQXmb25aClYpD6krLazrWkfLhe/M9kTjcRb+fU9xHfs5yyaL6Pzx1e22OHjZ1JdPcX9z+W8stTW9y36IO3sxhp+vx/rtWEw0KUI06cVGEEoxS3JIv6xFY4hnLWm08z5Zj68gAAAAAAAAAAAAAAACKz3G6sdRPbJXfSP7kPbzdNemPn+k7Sw9Vuqfj+3PcyxOvJ2vZGV2MnuX7NVr4+ivdgheHeW/j4CsWr3h6yWi3aWpjMRv5vb0OyPLSyjKqmMrKlT3b5y9mEeb+y4krW15y24hw2NiuGnVb/67Tk+V08NSjRpK0I/FvjJvi2aPHSKV6asxly2yWm1m6e3MAAAAAAAAAAAAAAAAYMbilTg5PyXFvkc8uSMdeqXXDinJbphQc8zJyb296X8suhmtzZmZn85afT1orEflCDg2tq2Mracx3hY2444l843Erfu2W/dEmZ6u6Nxx2RVGhUxFSNKktapJ2S4JcZN8Io74cVsloirllyVx1m1vDsWjWRU8JRVOG2T2zlxlLn4LckaXBhrir0wy+xsWzX6p+yWOzgAAAAAAAAAAAAAAAAPGwKfpBmus9n5VdR+8ii3trnx9v8AV/o6vTHfz8/4qdWeu7/AorWm8r2sdEMVXEd3VfDc/szrWZmOJc7R35hFVdaclTgnKcmoxS3uT5HXHSbTxEOV7xWOqXVNDdGY4SneVpYiaWvLl/ZF8l8zTautGGv6szubc57dvwx4WMlIQAAAAAAAAAAAAAAAAAQekOZKKdNPb7XhyK7e2YpHR+6y0dabT1z9lExtZyl8kZnNeb35abDSK1as3bx59TxWO/d7meWhjavxW87xDhNl7/D/AEa9FHtNWPrZruJ74QfH/J/JGi0NX269dvMs/wCo7fuT7dfEef1XUsVWAAAAAAAAAAAAAAAAAGpmOMVOF/aeyK6nHPmjHXn5d8GGctuPj5ULN8XrNpO8ntb5mW2s3VMxHlp9XD0xE/CJvxbIcQmzx8NLE1dln5HSscudp79k9oNo56eaxFVepg+4n7c09/8Aivmy79P0+ZjJbx8Kb1Hb6I9uvmXTS8UIAAAAAAAAAAAAAAAAAeSkkrvYltPkzxHMvsRMzxCmZ9mak3Lgti8DP721Ezy0GlrTWOFW17u78/Ao4mZnldTHEcMGIqq3ida8T4c5ZdGsmli62rtVGFnUl091Pmyx0dWct+/iEHd2ow0/WfDrdCjGEVCKSjFKKS3JLcjTREVjiGXtabTzLIfXwAAAAAAAAAAAAAAAAAIHSfMdSOon1l9kVnqOz7demFn6drdduqfsoeIxLm78zL3vN55lpseOKQ1q07I+RHw9TL5yzLqmKrKlDdvlLhGHFsm6mtbNfpj7oezsVw06pdbyzL6dCmqdOKUV8W+MnzbNZjx1x1itfDKZctslptaW0e3MAAAAAAAAAAAAAAAAAMWJrqEXJ7kr/seMl4pWbT8PeOk3tFYc6zvH+km+O27/AE8jI7uzGW/ZrNPX9ukIqUkkRI8cpk+UfWk5NRim5tpJLi3sVjtjxzaYiHO9+mJmfDq+i+RxwtFR31ZWlUlzlyXRGt1daMFOPn5ZLb2Zz5Ofj4TBJRQAAAAAAAAAAAAAAAAAAVbSzM7erT3b/FlJ6ptdP0QuvTNbn65UzV436szsVme7Qc8I/FV0j3SvMkyuWgGjzX+rqx2v/ai1uT3z8+HTxNH6bqdMe5fz8M96nudU+1T7/wCL0W6mAAAAAAAAAAAAAAAAAAAbA5nmknVrSfV/UxWza2fYtw2GtEYsMQjcVPVVtnHduOc/T9LtE890hofo72mfpqq9RB7F78lw8Fx+Bbem6fuT128f2rfUd32o6K/in+HTUjRs29AAAAAAAAAAAAAAAAAAADFifyS227svoeMn4J/494/xx/1zCdZLWXF3Rhqz0xP5y2Ex4bWT6OzxMlOd4Ud8m9jl0j+pZafp988xa/aP7/4gbW9XDE1r3n/3y6JhqUKcVCCUYRVklusailIpWK18M7e03mbW8smsuaPTyay5oD3WXMBrIBcBcBcD24AAAAAAAAAAA+KjAicwqSaa4PYcNnHbJitSvmYdMVoreLSqlWhqS1lG8luuti/cr9D0yuH68ne38R/5TNnfvkjprPEf2+J5rX4XLdXsbzTEc38wPP6liObA+o5hiebA2aWPxHNgbdPHV+oG1TxtXqBsRxtQD1Y6YH2sdMD6WOmB9xx0gMkcZIDJHGMDJHFMDJGuwMkaoGSMwPsABjlST3oDDPAU37KAxvKqXuoB/SqXuge/0un7oHqyyn7oH0sBDkB72GHID3scOQDskeQDsceQDskeQHvZI8gHZY8gPezR5Ae9njyA99DHkB6qS5Ae6iA9sB6B/9k=">
            <a:hlinkClick r:id="rId6"/>
          </p:cNvPr>
          <p:cNvSpPr>
            <a:spLocks noChangeAspect="1" noChangeArrowheads="1"/>
          </p:cNvSpPr>
          <p:nvPr/>
        </p:nvSpPr>
        <p:spPr bwMode="auto">
          <a:xfrm flipH="1">
            <a:off x="-660728" y="-1539552"/>
            <a:ext cx="711528" cy="11521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34" name="Picture 10"/>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90" b="96503" l="2841" r="100000">
                        <a14:backgroundMark x1="5682" y1="81818" x2="82955" y2="8741"/>
                        <a14:backgroundMark x1="36932" y1="93357" x2="97727" y2="42308"/>
                      </a14:backgroundRemoval>
                    </a14:imgEffect>
                  </a14:imgLayer>
                </a14:imgProps>
              </a:ext>
              <a:ext uri="{28A0092B-C50C-407E-A947-70E740481C1C}">
                <a14:useLocalDpi xmlns:a14="http://schemas.microsoft.com/office/drawing/2010/main" val="0"/>
              </a:ext>
            </a:extLst>
          </a:blip>
          <a:srcRect/>
          <a:stretch>
            <a:fillRect/>
          </a:stretch>
        </p:blipFill>
        <p:spPr bwMode="auto">
          <a:xfrm>
            <a:off x="7066343" y="836712"/>
            <a:ext cx="2110044" cy="4299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www.tuttogreen.it/wp-content/uploads/2011/05/logo_2_500x500_1.jpg"/>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600" r="90600">
                        <a14:foregroundMark x1="21800" y1="47800" x2="15400" y2="55600"/>
                        <a14:foregroundMark x1="60600" y1="50400" x2="60600" y2="50400"/>
                        <a14:foregroundMark x1="81000" y1="49400" x2="81000" y2="49400"/>
                        <a14:backgroundMark x1="11600" y1="34400" x2="90000" y2="36000"/>
                        <a14:backgroundMark x1="12600" y1="66000" x2="93000" y2="66400"/>
                      </a14:backgroundRemoval>
                    </a14:imgEffect>
                  </a14:imgLayer>
                </a14:imgProps>
              </a:ext>
              <a:ext uri="{28A0092B-C50C-407E-A947-70E740481C1C}">
                <a14:useLocalDpi xmlns:a14="http://schemas.microsoft.com/office/drawing/2010/main" val="0"/>
              </a:ext>
            </a:extLst>
          </a:blip>
          <a:srcRect/>
          <a:stretch>
            <a:fillRect/>
          </a:stretch>
        </p:blipFill>
        <p:spPr bwMode="auto">
          <a:xfrm>
            <a:off x="4890368" y="3717032"/>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751147"/>
      </p:ext>
    </p:extLst>
  </p:cSld>
  <p:clrMapOvr>
    <a:masterClrMapping/>
  </p:clrMapOvr>
  <mc:AlternateContent xmlns:mc="http://schemas.openxmlformats.org/markup-compatibility/2006">
    <mc:Choice xmlns:p14="http://schemas.microsoft.com/office/powerpoint/2010/main" Requires="p14">
      <p:transition p14:dur="10" advTm="5058">
        <p:randomBar dir="vert"/>
      </p:transition>
    </mc:Choice>
    <mc:Fallback>
      <p:transition advTm="5058">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2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50"/>
                                        <p:tgtEl>
                                          <p:spTgt spid="4"/>
                                        </p:tgtEl>
                                      </p:cBhvr>
                                    </p:animEffect>
                                  </p:childTnLst>
                                </p:cTn>
                              </p:par>
                            </p:childTnLst>
                          </p:cTn>
                        </p:par>
                        <p:par>
                          <p:cTn id="8" fill="hold">
                            <p:stCondLst>
                              <p:cond delay="170"/>
                            </p:stCondLst>
                            <p:childTnLst>
                              <p:par>
                                <p:cTn id="9" presetID="21" presetClass="entr" presetSubtype="1" fill="hold" grpId="0" nodeType="afterEffect">
                                  <p:stCondLst>
                                    <p:cond delay="2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heel(1)">
                                      <p:cBhvr>
                                        <p:cTn id="11" dur="150"/>
                                        <p:tgtEl>
                                          <p:spTgt spid="3">
                                            <p:txEl>
                                              <p:pRg st="0" end="0"/>
                                            </p:txEl>
                                          </p:spTgt>
                                        </p:tgtEl>
                                      </p:cBhvr>
                                    </p:animEffect>
                                  </p:childTnLst>
                                </p:cTn>
                              </p:par>
                            </p:childTnLst>
                          </p:cTn>
                        </p:par>
                        <p:par>
                          <p:cTn id="12" fill="hold">
                            <p:stCondLst>
                              <p:cond delay="340"/>
                            </p:stCondLst>
                            <p:childTnLst>
                              <p:par>
                                <p:cTn id="13" presetID="53" presetClass="entr" presetSubtype="16" fill="hold" nodeType="afterEffect">
                                  <p:stCondLst>
                                    <p:cond delay="20"/>
                                  </p:stCondLst>
                                  <p:childTnLst>
                                    <p:set>
                                      <p:cBhvr>
                                        <p:cTn id="14" dur="1" fill="hold">
                                          <p:stCondLst>
                                            <p:cond delay="0"/>
                                          </p:stCondLst>
                                        </p:cTn>
                                        <p:tgtEl>
                                          <p:spTgt spid="1029"/>
                                        </p:tgtEl>
                                        <p:attrNameLst>
                                          <p:attrName>style.visibility</p:attrName>
                                        </p:attrNameLst>
                                      </p:cBhvr>
                                      <p:to>
                                        <p:strVal val="visible"/>
                                      </p:to>
                                    </p:set>
                                    <p:anim calcmode="lin" valueType="num">
                                      <p:cBhvr>
                                        <p:cTn id="15" dur="150" fill="hold"/>
                                        <p:tgtEl>
                                          <p:spTgt spid="1029"/>
                                        </p:tgtEl>
                                        <p:attrNameLst>
                                          <p:attrName>ppt_w</p:attrName>
                                        </p:attrNameLst>
                                      </p:cBhvr>
                                      <p:tavLst>
                                        <p:tav tm="0">
                                          <p:val>
                                            <p:fltVal val="0"/>
                                          </p:val>
                                        </p:tav>
                                        <p:tav tm="100000">
                                          <p:val>
                                            <p:strVal val="#ppt_w"/>
                                          </p:val>
                                        </p:tav>
                                      </p:tavLst>
                                    </p:anim>
                                    <p:anim calcmode="lin" valueType="num">
                                      <p:cBhvr>
                                        <p:cTn id="16" dur="150" fill="hold"/>
                                        <p:tgtEl>
                                          <p:spTgt spid="1029"/>
                                        </p:tgtEl>
                                        <p:attrNameLst>
                                          <p:attrName>ppt_h</p:attrName>
                                        </p:attrNameLst>
                                      </p:cBhvr>
                                      <p:tavLst>
                                        <p:tav tm="0">
                                          <p:val>
                                            <p:fltVal val="0"/>
                                          </p:val>
                                        </p:tav>
                                        <p:tav tm="100000">
                                          <p:val>
                                            <p:strVal val="#ppt_h"/>
                                          </p:val>
                                        </p:tav>
                                      </p:tavLst>
                                    </p:anim>
                                    <p:animEffect transition="in" filter="fade">
                                      <p:cBhvr>
                                        <p:cTn id="17" dur="150"/>
                                        <p:tgtEl>
                                          <p:spTgt spid="1029"/>
                                        </p:tgtEl>
                                      </p:cBhvr>
                                    </p:animEffect>
                                  </p:childTnLst>
                                </p:cTn>
                              </p:par>
                            </p:childTnLst>
                          </p:cTn>
                        </p:par>
                        <p:par>
                          <p:cTn id="18" fill="hold">
                            <p:stCondLst>
                              <p:cond delay="510"/>
                            </p:stCondLst>
                            <p:childTnLst>
                              <p:par>
                                <p:cTn id="19" presetID="22" presetClass="entr" presetSubtype="4" fill="hold" nodeType="afterEffect">
                                  <p:stCondLst>
                                    <p:cond delay="20"/>
                                  </p:stCondLst>
                                  <p:childTnLst>
                                    <p:set>
                                      <p:cBhvr>
                                        <p:cTn id="20" dur="1" fill="hold">
                                          <p:stCondLst>
                                            <p:cond delay="0"/>
                                          </p:stCondLst>
                                        </p:cTn>
                                        <p:tgtEl>
                                          <p:spTgt spid="1034"/>
                                        </p:tgtEl>
                                        <p:attrNameLst>
                                          <p:attrName>style.visibility</p:attrName>
                                        </p:attrNameLst>
                                      </p:cBhvr>
                                      <p:to>
                                        <p:strVal val="visible"/>
                                      </p:to>
                                    </p:set>
                                    <p:animEffect transition="in" filter="wipe(down)">
                                      <p:cBhvr>
                                        <p:cTn id="21" dur="150"/>
                                        <p:tgtEl>
                                          <p:spTgt spid="1034"/>
                                        </p:tgtEl>
                                      </p:cBhvr>
                                    </p:animEffect>
                                  </p:childTnLst>
                                </p:cTn>
                              </p:par>
                            </p:childTnLst>
                          </p:cTn>
                        </p:par>
                        <p:par>
                          <p:cTn id="22" fill="hold">
                            <p:stCondLst>
                              <p:cond delay="680"/>
                            </p:stCondLst>
                            <p:childTnLst>
                              <p:par>
                                <p:cTn id="23" presetID="45" presetClass="entr" presetSubtype="0" fill="hold" nodeType="afterEffect">
                                  <p:stCondLst>
                                    <p:cond delay="2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150"/>
                                        <p:tgtEl>
                                          <p:spTgt spid="1026"/>
                                        </p:tgtEl>
                                      </p:cBhvr>
                                    </p:animEffect>
                                    <p:anim calcmode="lin" valueType="num">
                                      <p:cBhvr>
                                        <p:cTn id="26" dur="150" fill="hold"/>
                                        <p:tgtEl>
                                          <p:spTgt spid="1026"/>
                                        </p:tgtEl>
                                        <p:attrNameLst>
                                          <p:attrName>ppt_w</p:attrName>
                                        </p:attrNameLst>
                                      </p:cBhvr>
                                      <p:tavLst>
                                        <p:tav tm="0" fmla="#ppt_w*sin(2.5*pi*$)">
                                          <p:val>
                                            <p:fltVal val="0"/>
                                          </p:val>
                                        </p:tav>
                                        <p:tav tm="100000">
                                          <p:val>
                                            <p:fltVal val="1"/>
                                          </p:val>
                                        </p:tav>
                                      </p:tavLst>
                                    </p:anim>
                                    <p:anim calcmode="lin" valueType="num">
                                      <p:cBhvr>
                                        <p:cTn id="27" dur="150" fill="hold"/>
                                        <p:tgtEl>
                                          <p:spTgt spid="1026"/>
                                        </p:tgtEl>
                                        <p:attrNameLst>
                                          <p:attrName>ppt_h</p:attrName>
                                        </p:attrNameLst>
                                      </p:cBhvr>
                                      <p:tavLst>
                                        <p:tav tm="0">
                                          <p:val>
                                            <p:strVal val="#ppt_h"/>
                                          </p:val>
                                        </p:tav>
                                        <p:tav tm="100000">
                                          <p:val>
                                            <p:strVal val="#ppt_h"/>
                                          </p:val>
                                        </p:tav>
                                      </p:tavLst>
                                    </p:anim>
                                  </p:childTnLst>
                                </p:cTn>
                              </p:par>
                            </p:childTnLst>
                          </p:cTn>
                        </p:par>
                        <p:par>
                          <p:cTn id="28" fill="hold">
                            <p:stCondLst>
                              <p:cond delay="850"/>
                            </p:stCondLst>
                            <p:childTnLst>
                              <p:par>
                                <p:cTn id="29" presetID="26" presetClass="entr" presetSubtype="0" fill="hold" nodeType="afterEffect">
                                  <p:stCondLst>
                                    <p:cond delay="20"/>
                                  </p:stCondLst>
                                  <p:childTnLst>
                                    <p:set>
                                      <p:cBhvr>
                                        <p:cTn id="30" dur="1" fill="hold">
                                          <p:stCondLst>
                                            <p:cond delay="0"/>
                                          </p:stCondLst>
                                        </p:cTn>
                                        <p:tgtEl>
                                          <p:spTgt spid="1027"/>
                                        </p:tgtEl>
                                        <p:attrNameLst>
                                          <p:attrName>style.visibility</p:attrName>
                                        </p:attrNameLst>
                                      </p:cBhvr>
                                      <p:to>
                                        <p:strVal val="visible"/>
                                      </p:to>
                                    </p:set>
                                    <p:animEffect transition="in" filter="wipe(down)">
                                      <p:cBhvr>
                                        <p:cTn id="31" dur="43">
                                          <p:stCondLst>
                                            <p:cond delay="0"/>
                                          </p:stCondLst>
                                        </p:cTn>
                                        <p:tgtEl>
                                          <p:spTgt spid="1027"/>
                                        </p:tgtEl>
                                      </p:cBhvr>
                                    </p:animEffect>
                                    <p:anim calcmode="lin" valueType="num">
                                      <p:cBhvr>
                                        <p:cTn id="32" dur="134"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33" dur="49"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34" dur="49" tmFilter="0, 0; 0.125,0.2665; 0.25,0.4; 0.375,0.465; 0.5,0.5;  0.625,0.535; 0.75,0.6; 0.875,0.7335; 1,1">
                                          <p:stCondLst>
                                            <p:cond delay="49"/>
                                          </p:stCondLst>
                                        </p:cTn>
                                        <p:tgtEl>
                                          <p:spTgt spid="1027"/>
                                        </p:tgtEl>
                                        <p:attrNameLst>
                                          <p:attrName>ppt_y</p:attrName>
                                        </p:attrNameLst>
                                      </p:cBhvr>
                                      <p:tavLst>
                                        <p:tav tm="0" fmla="#ppt_y-sin(pi*$)/9">
                                          <p:val>
                                            <p:fltVal val="0"/>
                                          </p:val>
                                        </p:tav>
                                        <p:tav tm="100000">
                                          <p:val>
                                            <p:fltVal val="1"/>
                                          </p:val>
                                        </p:tav>
                                      </p:tavLst>
                                    </p:anim>
                                    <p:anim calcmode="lin" valueType="num">
                                      <p:cBhvr>
                                        <p:cTn id="35" dur="2" tmFilter="0, 0; 0.125,0.2665; 0.25,0.4; 0.375,0.465; 0.5,0.5;  0.625,0.535; 0.75,0.6; 0.875,0.7335; 1,1">
                                          <p:stCondLst>
                                            <p:cond delay="98"/>
                                          </p:stCondLst>
                                        </p:cTn>
                                        <p:tgtEl>
                                          <p:spTgt spid="1027"/>
                                        </p:tgtEl>
                                        <p:attrNameLst>
                                          <p:attrName>ppt_y</p:attrName>
                                        </p:attrNameLst>
                                      </p:cBhvr>
                                      <p:tavLst>
                                        <p:tav tm="0" fmla="#ppt_y-sin(pi*$)/27">
                                          <p:val>
                                            <p:fltVal val="0"/>
                                          </p:val>
                                        </p:tav>
                                        <p:tav tm="100000">
                                          <p:val>
                                            <p:fltVal val="1"/>
                                          </p:val>
                                        </p:tav>
                                      </p:tavLst>
                                    </p:anim>
                                    <p:anim calcmode="lin" valueType="num">
                                      <p:cBhvr>
                                        <p:cTn id="36" dur="1" tmFilter="0, 0; 0.125,0.2665; 0.25,0.4; 0.375,0.465; 0.5,0.5;  0.625,0.535; 0.75,0.6; 0.875,0.7335; 1,1">
                                          <p:stCondLst>
                                            <p:cond delay="149"/>
                                          </p:stCondLst>
                                        </p:cTn>
                                        <p:tgtEl>
                                          <p:spTgt spid="1027"/>
                                        </p:tgtEl>
                                        <p:attrNameLst>
                                          <p:attrName>ppt_y</p:attrName>
                                        </p:attrNameLst>
                                      </p:cBhvr>
                                      <p:tavLst>
                                        <p:tav tm="0" fmla="#ppt_y-sin(pi*$)/81">
                                          <p:val>
                                            <p:fltVal val="0"/>
                                          </p:val>
                                        </p:tav>
                                        <p:tav tm="100000">
                                          <p:val>
                                            <p:fltVal val="1"/>
                                          </p:val>
                                        </p:tav>
                                      </p:tavLst>
                                    </p:anim>
                                    <p:animScale>
                                      <p:cBhvr>
                                        <p:cTn id="37" dur="1">
                                          <p:stCondLst>
                                            <p:cond delay="48"/>
                                          </p:stCondLst>
                                        </p:cTn>
                                        <p:tgtEl>
                                          <p:spTgt spid="1027"/>
                                        </p:tgtEl>
                                      </p:cBhvr>
                                      <p:to x="100000" y="60000"/>
                                    </p:animScale>
                                    <p:animScale>
                                      <p:cBhvr>
                                        <p:cTn id="38" dur="1" decel="50000">
                                          <p:stCondLst>
                                            <p:cond delay="50"/>
                                          </p:stCondLst>
                                        </p:cTn>
                                        <p:tgtEl>
                                          <p:spTgt spid="1027"/>
                                        </p:tgtEl>
                                      </p:cBhvr>
                                      <p:to x="100000" y="100000"/>
                                    </p:animScale>
                                    <p:animScale>
                                      <p:cBhvr>
                                        <p:cTn id="39" dur="1">
                                          <p:stCondLst>
                                            <p:cond delay="97"/>
                                          </p:stCondLst>
                                        </p:cTn>
                                        <p:tgtEl>
                                          <p:spTgt spid="1027"/>
                                        </p:tgtEl>
                                      </p:cBhvr>
                                      <p:to x="100000" y="80000"/>
                                    </p:animScale>
                                    <p:animScale>
                                      <p:cBhvr>
                                        <p:cTn id="40" dur="1" decel="50000">
                                          <p:stCondLst>
                                            <p:cond delay="99"/>
                                          </p:stCondLst>
                                        </p:cTn>
                                        <p:tgtEl>
                                          <p:spTgt spid="1027"/>
                                        </p:tgtEl>
                                      </p:cBhvr>
                                      <p:to x="100000" y="100000"/>
                                    </p:animScale>
                                    <p:animScale>
                                      <p:cBhvr>
                                        <p:cTn id="41" dur="1">
                                          <p:stCondLst>
                                            <p:cond delay="149"/>
                                          </p:stCondLst>
                                        </p:cTn>
                                        <p:tgtEl>
                                          <p:spTgt spid="1027"/>
                                        </p:tgtEl>
                                      </p:cBhvr>
                                      <p:to x="100000" y="90000"/>
                                    </p:animScale>
                                    <p:animScale>
                                      <p:cBhvr>
                                        <p:cTn id="42" dur="1" decel="50000">
                                          <p:stCondLst>
                                            <p:cond delay="149"/>
                                          </p:stCondLst>
                                        </p:cTn>
                                        <p:tgtEl>
                                          <p:spTgt spid="1027"/>
                                        </p:tgtEl>
                                      </p:cBhvr>
                                      <p:to x="100000" y="100000"/>
                                    </p:animScale>
                                    <p:animScale>
                                      <p:cBhvr>
                                        <p:cTn id="43" dur="1">
                                          <p:stCondLst>
                                            <p:cond delay="149"/>
                                          </p:stCondLst>
                                        </p:cTn>
                                        <p:tgtEl>
                                          <p:spTgt spid="1027"/>
                                        </p:tgtEl>
                                      </p:cBhvr>
                                      <p:to x="100000" y="95000"/>
                                    </p:animScale>
                                    <p:animScale>
                                      <p:cBhvr>
                                        <p:cTn id="44" dur="1" decel="50000">
                                          <p:stCondLst>
                                            <p:cond delay="149"/>
                                          </p:stCondLst>
                                        </p:cTn>
                                        <p:tgtEl>
                                          <p:spTgt spid="10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rot="-4500000">
            <a:off x="-394573" y="3234114"/>
            <a:ext cx="5065776" cy="1202237"/>
          </a:xfrm>
        </p:spPr>
        <p:txBody>
          <a:bodyPr/>
          <a:lstStyle/>
          <a:p>
            <a:r>
              <a:rPr lang="it-IT" dirty="0" smtClean="0">
                <a:solidFill>
                  <a:srgbClr val="FFFF00"/>
                </a:solidFill>
                <a:latin typeface="Algerian" panose="04020705040A02060702" pitchFamily="82" charset="0"/>
              </a:rPr>
              <a:t>Risposte frutta</a:t>
            </a:r>
            <a:endParaRPr lang="it-IT" dirty="0">
              <a:solidFill>
                <a:srgbClr val="FFFF00"/>
              </a:solidFill>
              <a:latin typeface="Algerian" panose="04020705040A02060702" pitchFamily="82" charset="0"/>
            </a:endParaRPr>
          </a:p>
        </p:txBody>
      </p:sp>
      <p:graphicFrame>
        <p:nvGraphicFramePr>
          <p:cNvPr id="3" name="Tabella 2"/>
          <p:cNvGraphicFramePr>
            <a:graphicFrameLocks noGrp="1"/>
          </p:cNvGraphicFramePr>
          <p:nvPr>
            <p:extLst>
              <p:ext uri="{D42A27DB-BD31-4B8C-83A1-F6EECF244321}">
                <p14:modId xmlns:p14="http://schemas.microsoft.com/office/powerpoint/2010/main" val="4238857024"/>
              </p:ext>
            </p:extLst>
          </p:nvPr>
        </p:nvGraphicFramePr>
        <p:xfrm>
          <a:off x="4283968" y="548680"/>
          <a:ext cx="4608511" cy="5659469"/>
        </p:xfrm>
        <a:graphic>
          <a:graphicData uri="http://schemas.openxmlformats.org/drawingml/2006/table">
            <a:tbl>
              <a:tblPr/>
              <a:tblGrid>
                <a:gridCol w="728132"/>
                <a:gridCol w="337701"/>
                <a:gridCol w="318586"/>
                <a:gridCol w="318586"/>
                <a:gridCol w="318586"/>
                <a:gridCol w="318586"/>
                <a:gridCol w="318586"/>
                <a:gridCol w="324958"/>
                <a:gridCol w="324958"/>
                <a:gridCol w="324958"/>
                <a:gridCol w="324958"/>
                <a:gridCol w="324958"/>
                <a:gridCol w="324958"/>
              </a:tblGrid>
              <a:tr h="0">
                <a:tc>
                  <a:txBody>
                    <a:bodyPr/>
                    <a:lstStyle/>
                    <a:p>
                      <a:pPr algn="ctr"/>
                      <a:r>
                        <a:rPr lang="it-IT" sz="1000" b="1" dirty="0">
                          <a:solidFill>
                            <a:schemeClr val="bg2"/>
                          </a:solidFill>
                          <a:latin typeface="Arial"/>
                        </a:rPr>
                        <a:t>FRUTTA</a:t>
                      </a:r>
                      <a:endParaRPr lang="it-IT" sz="1000" dirty="0">
                        <a:solidFill>
                          <a:schemeClr val="bg2"/>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99"/>
                    </a:solidFill>
                  </a:tcPr>
                </a:tc>
                <a:tc>
                  <a:txBody>
                    <a:bodyPr/>
                    <a:lstStyle/>
                    <a:p>
                      <a:pPr algn="ctr"/>
                      <a:r>
                        <a:rPr lang="it-IT" sz="1000" b="1" dirty="0" err="1">
                          <a:solidFill>
                            <a:srgbClr val="7030A0"/>
                          </a:solidFill>
                          <a:latin typeface="Arial"/>
                        </a:rPr>
                        <a:t>Gen</a:t>
                      </a:r>
                      <a:endParaRPr lang="it-IT" sz="1000" dirty="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CCFF"/>
                    </a:solidFill>
                  </a:tcPr>
                </a:tc>
                <a:tc>
                  <a:txBody>
                    <a:bodyPr/>
                    <a:lstStyle/>
                    <a:p>
                      <a:pPr algn="ctr"/>
                      <a:r>
                        <a:rPr lang="it-IT" sz="1000" b="1">
                          <a:solidFill>
                            <a:srgbClr val="7030A0"/>
                          </a:solidFill>
                          <a:latin typeface="Arial"/>
                        </a:rPr>
                        <a:t>Feb</a:t>
                      </a: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4CDFE"/>
                    </a:solidFill>
                  </a:tcPr>
                </a:tc>
                <a:tc>
                  <a:txBody>
                    <a:bodyPr/>
                    <a:lstStyle/>
                    <a:p>
                      <a:pPr algn="ctr"/>
                      <a:r>
                        <a:rPr lang="it-IT" sz="1000" b="1">
                          <a:solidFill>
                            <a:srgbClr val="7030A0"/>
                          </a:solidFill>
                          <a:latin typeface="Arial"/>
                        </a:rPr>
                        <a:t>Mar</a:t>
                      </a: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CC"/>
                    </a:solidFill>
                  </a:tcPr>
                </a:tc>
                <a:tc>
                  <a:txBody>
                    <a:bodyPr/>
                    <a:lstStyle/>
                    <a:p>
                      <a:pPr algn="ctr"/>
                      <a:r>
                        <a:rPr lang="it-IT" sz="1000" b="1">
                          <a:solidFill>
                            <a:srgbClr val="7030A0"/>
                          </a:solidFill>
                          <a:latin typeface="Arial"/>
                        </a:rPr>
                        <a:t>Apr</a:t>
                      </a: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99"/>
                    </a:solidFill>
                  </a:tcPr>
                </a:tc>
                <a:tc>
                  <a:txBody>
                    <a:bodyPr/>
                    <a:lstStyle/>
                    <a:p>
                      <a:pPr algn="ctr"/>
                      <a:r>
                        <a:rPr lang="it-IT" sz="1000" b="1">
                          <a:solidFill>
                            <a:srgbClr val="7030A0"/>
                          </a:solidFill>
                          <a:latin typeface="Arial"/>
                        </a:rPr>
                        <a:t>Mag</a:t>
                      </a: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FF99"/>
                    </a:solidFill>
                  </a:tcPr>
                </a:tc>
                <a:tc>
                  <a:txBody>
                    <a:bodyPr/>
                    <a:lstStyle/>
                    <a:p>
                      <a:pPr algn="ctr"/>
                      <a:r>
                        <a:rPr lang="it-IT" sz="1000" b="1">
                          <a:solidFill>
                            <a:srgbClr val="7030A0"/>
                          </a:solidFill>
                          <a:latin typeface="Arial"/>
                        </a:rPr>
                        <a:t>Giu</a:t>
                      </a: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CC99"/>
                    </a:solidFill>
                  </a:tcPr>
                </a:tc>
                <a:tc>
                  <a:txBody>
                    <a:bodyPr/>
                    <a:lstStyle/>
                    <a:p>
                      <a:pPr algn="ctr"/>
                      <a:r>
                        <a:rPr lang="it-IT" sz="1000" b="1">
                          <a:solidFill>
                            <a:srgbClr val="7030A0"/>
                          </a:solidFill>
                          <a:latin typeface="Arial"/>
                        </a:rPr>
                        <a:t>Lug</a:t>
                      </a: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66"/>
                    </a:solidFill>
                  </a:tcPr>
                </a:tc>
                <a:tc>
                  <a:txBody>
                    <a:bodyPr/>
                    <a:lstStyle/>
                    <a:p>
                      <a:pPr algn="ctr"/>
                      <a:r>
                        <a:rPr lang="it-IT" sz="1000" b="1">
                          <a:solidFill>
                            <a:srgbClr val="7030A0"/>
                          </a:solidFill>
                          <a:latin typeface="Arial"/>
                        </a:rPr>
                        <a:t>Ago</a:t>
                      </a: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99"/>
                    </a:solidFill>
                  </a:tcPr>
                </a:tc>
                <a:tc>
                  <a:txBody>
                    <a:bodyPr/>
                    <a:lstStyle/>
                    <a:p>
                      <a:pPr algn="ctr"/>
                      <a:r>
                        <a:rPr lang="it-IT" sz="1000" b="1">
                          <a:solidFill>
                            <a:srgbClr val="7030A0"/>
                          </a:solidFill>
                          <a:latin typeface="Arial"/>
                        </a:rPr>
                        <a:t>Set</a:t>
                      </a: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FF"/>
                    </a:solidFill>
                  </a:tcPr>
                </a:tc>
                <a:tc>
                  <a:txBody>
                    <a:bodyPr/>
                    <a:lstStyle/>
                    <a:p>
                      <a:pPr algn="ctr"/>
                      <a:r>
                        <a:rPr lang="it-IT" sz="1000" b="1">
                          <a:solidFill>
                            <a:srgbClr val="7030A0"/>
                          </a:solidFill>
                          <a:latin typeface="Arial"/>
                        </a:rPr>
                        <a:t>Ott</a:t>
                      </a: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99CCFF"/>
                    </a:solidFill>
                  </a:tcPr>
                </a:tc>
                <a:tc>
                  <a:txBody>
                    <a:bodyPr/>
                    <a:lstStyle/>
                    <a:p>
                      <a:pPr algn="ctr"/>
                      <a:r>
                        <a:rPr lang="it-IT" sz="1000" b="1">
                          <a:solidFill>
                            <a:srgbClr val="7030A0"/>
                          </a:solidFill>
                          <a:latin typeface="Arial"/>
                        </a:rPr>
                        <a:t>Nov</a:t>
                      </a: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B3B3FF"/>
                    </a:solidFill>
                  </a:tcPr>
                </a:tc>
                <a:tc>
                  <a:txBody>
                    <a:bodyPr/>
                    <a:lstStyle/>
                    <a:p>
                      <a:pPr algn="ctr"/>
                      <a:r>
                        <a:rPr lang="it-IT" sz="1000" b="1">
                          <a:solidFill>
                            <a:srgbClr val="7030A0"/>
                          </a:solidFill>
                          <a:latin typeface="Arial"/>
                        </a:rPr>
                        <a:t>Dic</a:t>
                      </a: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0C0C0"/>
                    </a:solidFill>
                  </a:tcPr>
                </a:tc>
              </a:tr>
              <a:tr h="199428">
                <a:tc>
                  <a:txBody>
                    <a:bodyPr/>
                    <a:lstStyle/>
                    <a:p>
                      <a:pPr algn="ctr"/>
                      <a:r>
                        <a:rPr lang="it-IT" sz="1000" b="1" dirty="0">
                          <a:solidFill>
                            <a:schemeClr val="accent4">
                              <a:lumMod val="75000"/>
                            </a:schemeClr>
                          </a:solidFill>
                          <a:latin typeface="Arial"/>
                        </a:rPr>
                        <a:t>Albicocche</a:t>
                      </a:r>
                      <a:endParaRPr lang="it-IT" sz="1000" dirty="0">
                        <a:solidFill>
                          <a:schemeClr val="accent4">
                            <a:lumMod val="75000"/>
                          </a:schemeClr>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endParaRPr lang="it-IT" sz="1000" dirty="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1000">
                          <a:solidFill>
                            <a:srgbClr val="7030A0"/>
                          </a:solidFill>
                        </a:rPr>
                        <a:t>Giu</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CC99"/>
                    </a:solidFill>
                  </a:tcPr>
                </a:tc>
                <a:tc>
                  <a:txBody>
                    <a:bodyPr/>
                    <a:lstStyle/>
                    <a:p>
                      <a:pPr algn="ctr"/>
                      <a:r>
                        <a:rPr lang="it-IT" sz="1000">
                          <a:solidFill>
                            <a:srgbClr val="7030A0"/>
                          </a:solidFill>
                        </a:rPr>
                        <a:t>Lug</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66"/>
                    </a:solidFill>
                  </a:tcPr>
                </a:tc>
                <a:tc>
                  <a:txBody>
                    <a:bodyPr/>
                    <a:lstStyle/>
                    <a:p>
                      <a:pPr algn="ctr"/>
                      <a:r>
                        <a:rPr lang="it-IT" sz="1000">
                          <a:solidFill>
                            <a:srgbClr val="7030A0"/>
                          </a:solidFill>
                        </a:rPr>
                        <a:t>Ago</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99"/>
                    </a:solidFill>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r>
              <a:tr h="199428">
                <a:tc>
                  <a:txBody>
                    <a:bodyPr/>
                    <a:lstStyle/>
                    <a:p>
                      <a:pPr algn="ctr"/>
                      <a:r>
                        <a:rPr lang="it-IT" sz="1000" b="1" dirty="0">
                          <a:solidFill>
                            <a:schemeClr val="accent4">
                              <a:lumMod val="75000"/>
                            </a:schemeClr>
                          </a:solidFill>
                          <a:latin typeface="Arial"/>
                        </a:rPr>
                        <a:t>Angurie</a:t>
                      </a:r>
                      <a:endParaRPr lang="it-IT" sz="1000" dirty="0">
                        <a:solidFill>
                          <a:schemeClr val="accent4">
                            <a:lumMod val="75000"/>
                          </a:schemeClr>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endParaRPr lang="it-IT" sz="1000" dirty="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1000">
                          <a:solidFill>
                            <a:srgbClr val="7030A0"/>
                          </a:solidFill>
                        </a:rPr>
                        <a:t>Lug</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66"/>
                    </a:solidFill>
                  </a:tcPr>
                </a:tc>
                <a:tc>
                  <a:txBody>
                    <a:bodyPr/>
                    <a:lstStyle/>
                    <a:p>
                      <a:pPr algn="ctr"/>
                      <a:r>
                        <a:rPr lang="it-IT" sz="1000">
                          <a:solidFill>
                            <a:srgbClr val="7030A0"/>
                          </a:solidFill>
                        </a:rPr>
                        <a:t>Ago</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99"/>
                    </a:solidFill>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r>
              <a:tr h="199428">
                <a:tc>
                  <a:txBody>
                    <a:bodyPr/>
                    <a:lstStyle/>
                    <a:p>
                      <a:pPr algn="ctr"/>
                      <a:r>
                        <a:rPr lang="it-IT" sz="1000" b="1" dirty="0">
                          <a:solidFill>
                            <a:schemeClr val="accent4">
                              <a:lumMod val="75000"/>
                            </a:schemeClr>
                          </a:solidFill>
                          <a:latin typeface="Arial"/>
                        </a:rPr>
                        <a:t>Arance</a:t>
                      </a:r>
                      <a:endParaRPr lang="it-IT" sz="1000" dirty="0">
                        <a:solidFill>
                          <a:schemeClr val="accent4">
                            <a:lumMod val="75000"/>
                          </a:schemeClr>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r>
                        <a:rPr lang="it-IT" sz="1000" dirty="0" err="1">
                          <a:solidFill>
                            <a:srgbClr val="7030A0"/>
                          </a:solidFill>
                          <a:latin typeface="Arial"/>
                        </a:rPr>
                        <a:t>Gen</a:t>
                      </a:r>
                      <a:endParaRPr lang="it-IT" sz="1000" dirty="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CCFF"/>
                    </a:solidFill>
                  </a:tcPr>
                </a:tc>
                <a:tc>
                  <a:txBody>
                    <a:bodyPr/>
                    <a:lstStyle/>
                    <a:p>
                      <a:pPr algn="ctr"/>
                      <a:r>
                        <a:rPr lang="it-IT" sz="1000" dirty="0" err="1">
                          <a:solidFill>
                            <a:srgbClr val="7030A0"/>
                          </a:solidFill>
                        </a:rPr>
                        <a:t>Feb</a:t>
                      </a:r>
                      <a:endParaRPr lang="it-IT" sz="1000" dirty="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4CDFE"/>
                    </a:solidFill>
                  </a:tcPr>
                </a:tc>
                <a:tc>
                  <a:txBody>
                    <a:bodyPr/>
                    <a:lstStyle/>
                    <a:p>
                      <a:pPr algn="ctr"/>
                      <a:r>
                        <a:rPr lang="it-IT" sz="1000">
                          <a:solidFill>
                            <a:srgbClr val="7030A0"/>
                          </a:solidFill>
                        </a:rPr>
                        <a:t>Mar</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CC"/>
                    </a:solidFill>
                  </a:tcPr>
                </a:tc>
                <a:tc>
                  <a:txBody>
                    <a:bodyPr/>
                    <a:lstStyle/>
                    <a:p>
                      <a:pPr algn="ctr"/>
                      <a:r>
                        <a:rPr lang="it-IT" sz="1000">
                          <a:solidFill>
                            <a:srgbClr val="7030A0"/>
                          </a:solidFill>
                        </a:rPr>
                        <a:t>Apr</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99"/>
                    </a:solidFill>
                  </a:tcPr>
                </a:tc>
                <a:tc>
                  <a:txBody>
                    <a:bodyPr/>
                    <a:lstStyle/>
                    <a:p>
                      <a:pPr algn="ctr"/>
                      <a:r>
                        <a:rPr lang="it-IT" sz="1000">
                          <a:solidFill>
                            <a:srgbClr val="7030A0"/>
                          </a:solidFill>
                        </a:rPr>
                        <a:t>Mag</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FF99"/>
                    </a:solidFill>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1000">
                          <a:solidFill>
                            <a:srgbClr val="7030A0"/>
                          </a:solidFill>
                        </a:rPr>
                        <a:t>Nov</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B3B3FF"/>
                    </a:solidFill>
                  </a:tcPr>
                </a:tc>
                <a:tc>
                  <a:txBody>
                    <a:bodyPr/>
                    <a:lstStyle/>
                    <a:p>
                      <a:pPr algn="ctr"/>
                      <a:r>
                        <a:rPr lang="it-IT" sz="1000">
                          <a:solidFill>
                            <a:srgbClr val="7030A0"/>
                          </a:solidFill>
                        </a:rPr>
                        <a:t>Dic</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0C0C0"/>
                    </a:solidFill>
                  </a:tcPr>
                </a:tc>
              </a:tr>
              <a:tr h="199428">
                <a:tc>
                  <a:txBody>
                    <a:bodyPr/>
                    <a:lstStyle/>
                    <a:p>
                      <a:pPr algn="ctr"/>
                      <a:r>
                        <a:rPr lang="it-IT" sz="1000" b="1" dirty="0">
                          <a:solidFill>
                            <a:schemeClr val="accent4">
                              <a:lumMod val="75000"/>
                            </a:schemeClr>
                          </a:solidFill>
                          <a:latin typeface="Arial"/>
                        </a:rPr>
                        <a:t>Avocado</a:t>
                      </a:r>
                      <a:endParaRPr lang="it-IT" sz="1000" dirty="0">
                        <a:solidFill>
                          <a:schemeClr val="accent4">
                            <a:lumMod val="75000"/>
                          </a:schemeClr>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1000">
                          <a:solidFill>
                            <a:srgbClr val="7030A0"/>
                          </a:solidFill>
                        </a:rPr>
                        <a:t>Nov</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B3B3FF"/>
                    </a:solidFill>
                  </a:tcPr>
                </a:tc>
                <a:tc>
                  <a:txBody>
                    <a:bodyPr/>
                    <a:lstStyle/>
                    <a:p>
                      <a:pPr algn="ctr"/>
                      <a:r>
                        <a:rPr lang="it-IT" sz="1000">
                          <a:solidFill>
                            <a:srgbClr val="7030A0"/>
                          </a:solidFill>
                        </a:rPr>
                        <a:t>Dic</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0C0C0"/>
                    </a:solidFill>
                  </a:tcPr>
                </a:tc>
              </a:tr>
              <a:tr h="199428">
                <a:tc>
                  <a:txBody>
                    <a:bodyPr/>
                    <a:lstStyle/>
                    <a:p>
                      <a:pPr algn="ctr"/>
                      <a:r>
                        <a:rPr lang="it-IT" sz="1000" b="1" dirty="0">
                          <a:solidFill>
                            <a:schemeClr val="accent4">
                              <a:lumMod val="75000"/>
                            </a:schemeClr>
                          </a:solidFill>
                          <a:latin typeface="Arial"/>
                        </a:rPr>
                        <a:t>Banane</a:t>
                      </a:r>
                      <a:endParaRPr lang="it-IT" sz="1000" dirty="0">
                        <a:solidFill>
                          <a:schemeClr val="accent4">
                            <a:lumMod val="75000"/>
                          </a:schemeClr>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r>
                        <a:rPr lang="it-IT" sz="1000">
                          <a:solidFill>
                            <a:srgbClr val="7030A0"/>
                          </a:solidFill>
                          <a:latin typeface="Arial"/>
                        </a:rPr>
                        <a:t>Gen</a:t>
                      </a: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CCFF"/>
                    </a:solidFill>
                  </a:tcPr>
                </a:tc>
                <a:tc>
                  <a:txBody>
                    <a:bodyPr/>
                    <a:lstStyle/>
                    <a:p>
                      <a:pPr algn="ctr"/>
                      <a:r>
                        <a:rPr lang="it-IT" sz="1000">
                          <a:solidFill>
                            <a:srgbClr val="7030A0"/>
                          </a:solidFill>
                        </a:rPr>
                        <a:t>Feb</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4CDFE"/>
                    </a:solidFill>
                  </a:tcPr>
                </a:tc>
                <a:tc>
                  <a:txBody>
                    <a:bodyPr/>
                    <a:lstStyle/>
                    <a:p>
                      <a:pPr algn="ctr"/>
                      <a:r>
                        <a:rPr lang="it-IT" sz="1000" dirty="0">
                          <a:solidFill>
                            <a:srgbClr val="7030A0"/>
                          </a:solidFill>
                        </a:rPr>
                        <a:t>Mar</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CC"/>
                    </a:solidFill>
                  </a:tcPr>
                </a:tc>
                <a:tc>
                  <a:txBody>
                    <a:bodyPr/>
                    <a:lstStyle/>
                    <a:p>
                      <a:pPr algn="ctr"/>
                      <a:r>
                        <a:rPr lang="it-IT" sz="1000">
                          <a:solidFill>
                            <a:srgbClr val="7030A0"/>
                          </a:solidFill>
                        </a:rPr>
                        <a:t>Apr</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99"/>
                    </a:solidFill>
                  </a:tcPr>
                </a:tc>
                <a:tc>
                  <a:txBody>
                    <a:bodyPr/>
                    <a:lstStyle/>
                    <a:p>
                      <a:pPr algn="ctr"/>
                      <a:r>
                        <a:rPr lang="it-IT" sz="1000">
                          <a:solidFill>
                            <a:srgbClr val="7030A0"/>
                          </a:solidFill>
                        </a:rPr>
                        <a:t>Mag</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FF99"/>
                    </a:solidFill>
                  </a:tcPr>
                </a:tc>
                <a:tc>
                  <a:txBody>
                    <a:bodyPr/>
                    <a:lstStyle/>
                    <a:p>
                      <a:pPr algn="ctr"/>
                      <a:r>
                        <a:rPr lang="it-IT" sz="1000">
                          <a:solidFill>
                            <a:srgbClr val="7030A0"/>
                          </a:solidFill>
                        </a:rPr>
                        <a:t>Giu</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CC99"/>
                    </a:solidFill>
                  </a:tcPr>
                </a:tc>
                <a:tc>
                  <a:txBody>
                    <a:bodyPr/>
                    <a:lstStyle/>
                    <a:p>
                      <a:pPr algn="ctr"/>
                      <a:r>
                        <a:rPr lang="it-IT" sz="1000">
                          <a:solidFill>
                            <a:srgbClr val="7030A0"/>
                          </a:solidFill>
                        </a:rPr>
                        <a:t>Lug</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66"/>
                    </a:solidFill>
                  </a:tcPr>
                </a:tc>
                <a:tc>
                  <a:txBody>
                    <a:bodyPr/>
                    <a:lstStyle/>
                    <a:p>
                      <a:pPr algn="ctr"/>
                      <a:r>
                        <a:rPr lang="it-IT" sz="1000">
                          <a:solidFill>
                            <a:srgbClr val="7030A0"/>
                          </a:solidFill>
                        </a:rPr>
                        <a:t>Ago</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99"/>
                    </a:solidFill>
                  </a:tcPr>
                </a:tc>
                <a:tc>
                  <a:txBody>
                    <a:bodyPr/>
                    <a:lstStyle/>
                    <a:p>
                      <a:pPr algn="ctr"/>
                      <a:r>
                        <a:rPr lang="it-IT" sz="1000">
                          <a:solidFill>
                            <a:srgbClr val="7030A0"/>
                          </a:solidFill>
                        </a:rPr>
                        <a:t>Set</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FF"/>
                    </a:solidFill>
                  </a:tcPr>
                </a:tc>
                <a:tc>
                  <a:txBody>
                    <a:bodyPr/>
                    <a:lstStyle/>
                    <a:p>
                      <a:pPr algn="ctr"/>
                      <a:r>
                        <a:rPr lang="it-IT" sz="1000">
                          <a:solidFill>
                            <a:srgbClr val="7030A0"/>
                          </a:solidFill>
                        </a:rPr>
                        <a:t>Ott</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99CCFF"/>
                    </a:solidFill>
                  </a:tcPr>
                </a:tc>
                <a:tc>
                  <a:txBody>
                    <a:bodyPr/>
                    <a:lstStyle/>
                    <a:p>
                      <a:pPr algn="ctr"/>
                      <a:r>
                        <a:rPr lang="it-IT" sz="1000">
                          <a:solidFill>
                            <a:srgbClr val="7030A0"/>
                          </a:solidFill>
                        </a:rPr>
                        <a:t>Nov</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B3B3FF"/>
                    </a:solidFill>
                  </a:tcPr>
                </a:tc>
                <a:tc>
                  <a:txBody>
                    <a:bodyPr/>
                    <a:lstStyle/>
                    <a:p>
                      <a:pPr algn="ctr"/>
                      <a:r>
                        <a:rPr lang="it-IT" sz="1000">
                          <a:solidFill>
                            <a:srgbClr val="7030A0"/>
                          </a:solidFill>
                        </a:rPr>
                        <a:t>Dic</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0C0C0"/>
                    </a:solidFill>
                  </a:tcPr>
                </a:tc>
              </a:tr>
              <a:tr h="199428">
                <a:tc>
                  <a:txBody>
                    <a:bodyPr/>
                    <a:lstStyle/>
                    <a:p>
                      <a:pPr algn="ctr"/>
                      <a:r>
                        <a:rPr lang="it-IT" sz="1000" b="1" dirty="0">
                          <a:solidFill>
                            <a:schemeClr val="accent4">
                              <a:lumMod val="75000"/>
                            </a:schemeClr>
                          </a:solidFill>
                          <a:latin typeface="Arial"/>
                        </a:rPr>
                        <a:t>Cachi</a:t>
                      </a:r>
                      <a:endParaRPr lang="it-IT" sz="1000" dirty="0">
                        <a:solidFill>
                          <a:schemeClr val="accent4">
                            <a:lumMod val="75000"/>
                          </a:schemeClr>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endParaRPr lang="it-IT" sz="1000" dirty="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1000">
                          <a:solidFill>
                            <a:srgbClr val="7030A0"/>
                          </a:solidFill>
                        </a:rPr>
                        <a:t>Ott</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99CCFF"/>
                    </a:solidFill>
                  </a:tcPr>
                </a:tc>
                <a:tc>
                  <a:txBody>
                    <a:bodyPr/>
                    <a:lstStyle/>
                    <a:p>
                      <a:pPr algn="ctr"/>
                      <a:r>
                        <a:rPr lang="it-IT" sz="1000">
                          <a:solidFill>
                            <a:srgbClr val="7030A0"/>
                          </a:solidFill>
                        </a:rPr>
                        <a:t>Nov</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B3B3FF"/>
                    </a:solidFill>
                  </a:tcPr>
                </a:tc>
                <a:tc>
                  <a:txBody>
                    <a:bodyPr/>
                    <a:lstStyle/>
                    <a:p>
                      <a:pPr algn="ctr"/>
                      <a:r>
                        <a:rPr lang="it-IT" sz="1000">
                          <a:solidFill>
                            <a:srgbClr val="7030A0"/>
                          </a:solidFill>
                        </a:rPr>
                        <a:t>Dic</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0C0C0"/>
                    </a:solidFill>
                  </a:tcPr>
                </a:tc>
              </a:tr>
              <a:tr h="199428">
                <a:tc>
                  <a:txBody>
                    <a:bodyPr/>
                    <a:lstStyle/>
                    <a:p>
                      <a:pPr algn="ctr"/>
                      <a:r>
                        <a:rPr lang="it-IT" sz="1000" b="1" dirty="0">
                          <a:solidFill>
                            <a:schemeClr val="accent4">
                              <a:lumMod val="75000"/>
                            </a:schemeClr>
                          </a:solidFill>
                          <a:latin typeface="Arial"/>
                        </a:rPr>
                        <a:t>Castagne</a:t>
                      </a:r>
                      <a:endParaRPr lang="it-IT" sz="1000" dirty="0">
                        <a:solidFill>
                          <a:schemeClr val="accent4">
                            <a:lumMod val="75000"/>
                          </a:schemeClr>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dirty="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1000">
                          <a:solidFill>
                            <a:srgbClr val="7030A0"/>
                          </a:solidFill>
                        </a:rPr>
                        <a:t>Ott</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99CCFF"/>
                    </a:solidFill>
                  </a:tcPr>
                </a:tc>
                <a:tc>
                  <a:txBody>
                    <a:bodyPr/>
                    <a:lstStyle/>
                    <a:p>
                      <a:pPr algn="ctr"/>
                      <a:r>
                        <a:rPr lang="it-IT" sz="1000">
                          <a:solidFill>
                            <a:srgbClr val="7030A0"/>
                          </a:solidFill>
                        </a:rPr>
                        <a:t>Nov</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B3B3FF"/>
                    </a:solidFill>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r>
              <a:tr h="199428">
                <a:tc>
                  <a:txBody>
                    <a:bodyPr/>
                    <a:lstStyle/>
                    <a:p>
                      <a:pPr algn="ctr"/>
                      <a:r>
                        <a:rPr lang="it-IT" sz="1000" b="1" dirty="0">
                          <a:solidFill>
                            <a:schemeClr val="accent4">
                              <a:lumMod val="75000"/>
                            </a:schemeClr>
                          </a:solidFill>
                          <a:latin typeface="Arial"/>
                        </a:rPr>
                        <a:t>Ciliegie</a:t>
                      </a:r>
                      <a:endParaRPr lang="it-IT" sz="1000" dirty="0">
                        <a:solidFill>
                          <a:schemeClr val="accent4">
                            <a:lumMod val="75000"/>
                          </a:schemeClr>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endParaRPr lang="it-IT" sz="1000" dirty="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dirty="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1000">
                          <a:solidFill>
                            <a:srgbClr val="7030A0"/>
                          </a:solidFill>
                        </a:rPr>
                        <a:t>Mag</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FF99"/>
                    </a:solidFill>
                  </a:tcPr>
                </a:tc>
                <a:tc>
                  <a:txBody>
                    <a:bodyPr/>
                    <a:lstStyle/>
                    <a:p>
                      <a:pPr algn="ctr"/>
                      <a:r>
                        <a:rPr lang="it-IT" sz="1000">
                          <a:solidFill>
                            <a:srgbClr val="7030A0"/>
                          </a:solidFill>
                        </a:rPr>
                        <a:t>Giu</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CC99"/>
                    </a:solidFill>
                  </a:tcPr>
                </a:tc>
                <a:tc>
                  <a:txBody>
                    <a:bodyPr/>
                    <a:lstStyle/>
                    <a:p>
                      <a:pPr algn="ctr"/>
                      <a:r>
                        <a:rPr lang="it-IT" sz="1000">
                          <a:solidFill>
                            <a:srgbClr val="7030A0"/>
                          </a:solidFill>
                        </a:rPr>
                        <a:t>Lug</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66"/>
                    </a:solidFill>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r>
              <a:tr h="199428">
                <a:tc>
                  <a:txBody>
                    <a:bodyPr/>
                    <a:lstStyle/>
                    <a:p>
                      <a:pPr algn="ctr"/>
                      <a:r>
                        <a:rPr lang="it-IT" sz="1000" b="1" dirty="0">
                          <a:solidFill>
                            <a:schemeClr val="accent4">
                              <a:lumMod val="75000"/>
                            </a:schemeClr>
                          </a:solidFill>
                          <a:latin typeface="Arial"/>
                        </a:rPr>
                        <a:t>Fichi</a:t>
                      </a:r>
                      <a:endParaRPr lang="it-IT" sz="1000" dirty="0">
                        <a:solidFill>
                          <a:schemeClr val="accent4">
                            <a:lumMod val="75000"/>
                          </a:schemeClr>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endParaRPr lang="it-IT" sz="1000" dirty="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1000">
                          <a:solidFill>
                            <a:srgbClr val="7030A0"/>
                          </a:solidFill>
                        </a:rPr>
                        <a:t>Lug</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66"/>
                    </a:solidFill>
                  </a:tcPr>
                </a:tc>
                <a:tc>
                  <a:txBody>
                    <a:bodyPr/>
                    <a:lstStyle/>
                    <a:p>
                      <a:pPr algn="ctr"/>
                      <a:r>
                        <a:rPr lang="it-IT" sz="1000">
                          <a:solidFill>
                            <a:srgbClr val="7030A0"/>
                          </a:solidFill>
                        </a:rPr>
                        <a:t>Ago</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99"/>
                    </a:solidFill>
                  </a:tcPr>
                </a:tc>
                <a:tc>
                  <a:txBody>
                    <a:bodyPr/>
                    <a:lstStyle/>
                    <a:p>
                      <a:pPr algn="ctr"/>
                      <a:r>
                        <a:rPr lang="it-IT" sz="1000">
                          <a:solidFill>
                            <a:srgbClr val="7030A0"/>
                          </a:solidFill>
                        </a:rPr>
                        <a:t>Set</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FF"/>
                    </a:solidFill>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r>
              <a:tr h="199428">
                <a:tc>
                  <a:txBody>
                    <a:bodyPr/>
                    <a:lstStyle/>
                    <a:p>
                      <a:pPr algn="ctr"/>
                      <a:r>
                        <a:rPr lang="it-IT" sz="1000" b="1" dirty="0">
                          <a:solidFill>
                            <a:schemeClr val="accent4">
                              <a:lumMod val="75000"/>
                            </a:schemeClr>
                          </a:solidFill>
                          <a:latin typeface="Arial"/>
                        </a:rPr>
                        <a:t>Fichi d'India</a:t>
                      </a:r>
                      <a:endParaRPr lang="it-IT" sz="1000" dirty="0">
                        <a:solidFill>
                          <a:schemeClr val="accent4">
                            <a:lumMod val="75000"/>
                          </a:schemeClr>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endParaRPr lang="it-IT" sz="1000" dirty="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dirty="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dirty="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1000">
                          <a:solidFill>
                            <a:srgbClr val="7030A0"/>
                          </a:solidFill>
                        </a:rPr>
                        <a:t>Set</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FF"/>
                    </a:solidFill>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r>
              <a:tr h="199428">
                <a:tc>
                  <a:txBody>
                    <a:bodyPr/>
                    <a:lstStyle/>
                    <a:p>
                      <a:pPr algn="ctr"/>
                      <a:r>
                        <a:rPr lang="it-IT" sz="1000" b="1" dirty="0">
                          <a:solidFill>
                            <a:schemeClr val="accent4">
                              <a:lumMod val="75000"/>
                            </a:schemeClr>
                          </a:solidFill>
                          <a:latin typeface="Arial"/>
                        </a:rPr>
                        <a:t>Fragole</a:t>
                      </a:r>
                      <a:endParaRPr lang="it-IT" sz="1000" dirty="0">
                        <a:solidFill>
                          <a:schemeClr val="accent4">
                            <a:lumMod val="75000"/>
                          </a:schemeClr>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1000">
                          <a:solidFill>
                            <a:srgbClr val="7030A0"/>
                          </a:solidFill>
                        </a:rPr>
                        <a:t>Apr</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99"/>
                    </a:solidFill>
                  </a:tcPr>
                </a:tc>
                <a:tc>
                  <a:txBody>
                    <a:bodyPr/>
                    <a:lstStyle/>
                    <a:p>
                      <a:pPr algn="ctr"/>
                      <a:r>
                        <a:rPr lang="it-IT" sz="1000">
                          <a:solidFill>
                            <a:srgbClr val="7030A0"/>
                          </a:solidFill>
                        </a:rPr>
                        <a:t>Mag</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FF99"/>
                    </a:solidFill>
                  </a:tcPr>
                </a:tc>
                <a:tc>
                  <a:txBody>
                    <a:bodyPr/>
                    <a:lstStyle/>
                    <a:p>
                      <a:pPr algn="ctr"/>
                      <a:r>
                        <a:rPr lang="it-IT" sz="1000">
                          <a:solidFill>
                            <a:srgbClr val="7030A0"/>
                          </a:solidFill>
                        </a:rPr>
                        <a:t>Giu</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CC99"/>
                    </a:solidFill>
                  </a:tcPr>
                </a:tc>
                <a:tc>
                  <a:txBody>
                    <a:bodyPr/>
                    <a:lstStyle/>
                    <a:p>
                      <a:pPr algn="ctr"/>
                      <a:r>
                        <a:rPr lang="it-IT" sz="1000">
                          <a:solidFill>
                            <a:srgbClr val="7030A0"/>
                          </a:solidFill>
                        </a:rPr>
                        <a:t>Lug</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66"/>
                    </a:solidFill>
                  </a:tcPr>
                </a:tc>
                <a:tc>
                  <a:txBody>
                    <a:bodyPr/>
                    <a:lstStyle/>
                    <a:p>
                      <a:pPr algn="ctr"/>
                      <a:r>
                        <a:rPr lang="it-IT" sz="1000">
                          <a:solidFill>
                            <a:srgbClr val="7030A0"/>
                          </a:solidFill>
                        </a:rPr>
                        <a:t>Ago</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99"/>
                    </a:solidFill>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r>
              <a:tr h="199428">
                <a:tc>
                  <a:txBody>
                    <a:bodyPr/>
                    <a:lstStyle/>
                    <a:p>
                      <a:pPr algn="ctr"/>
                      <a:r>
                        <a:rPr lang="it-IT" sz="1000" b="1">
                          <a:solidFill>
                            <a:schemeClr val="accent4">
                              <a:lumMod val="75000"/>
                            </a:schemeClr>
                          </a:solidFill>
                          <a:latin typeface="Arial"/>
                        </a:rPr>
                        <a:t>Kiwi</a:t>
                      </a:r>
                      <a:endParaRPr lang="it-IT" sz="1000">
                        <a:solidFill>
                          <a:schemeClr val="accent4">
                            <a:lumMod val="75000"/>
                          </a:schemeClr>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r>
                        <a:rPr lang="it-IT" sz="1000" dirty="0" err="1">
                          <a:solidFill>
                            <a:srgbClr val="7030A0"/>
                          </a:solidFill>
                          <a:latin typeface="Arial"/>
                        </a:rPr>
                        <a:t>Gen</a:t>
                      </a:r>
                      <a:endParaRPr lang="it-IT" sz="1000" dirty="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CCFF"/>
                    </a:solidFill>
                  </a:tcPr>
                </a:tc>
                <a:tc>
                  <a:txBody>
                    <a:bodyPr/>
                    <a:lstStyle/>
                    <a:p>
                      <a:pPr algn="ctr"/>
                      <a:r>
                        <a:rPr lang="it-IT" sz="1000">
                          <a:solidFill>
                            <a:srgbClr val="7030A0"/>
                          </a:solidFill>
                        </a:rPr>
                        <a:t>Feb</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4CDFE"/>
                    </a:solidFill>
                  </a:tcPr>
                </a:tc>
                <a:tc>
                  <a:txBody>
                    <a:bodyPr/>
                    <a:lstStyle/>
                    <a:p>
                      <a:pPr algn="ctr"/>
                      <a:r>
                        <a:rPr lang="it-IT" sz="1000">
                          <a:solidFill>
                            <a:srgbClr val="7030A0"/>
                          </a:solidFill>
                        </a:rPr>
                        <a:t>Mar</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CC"/>
                    </a:solidFill>
                  </a:tcPr>
                </a:tc>
                <a:tc>
                  <a:txBody>
                    <a:bodyPr/>
                    <a:lstStyle/>
                    <a:p>
                      <a:pPr algn="ctr"/>
                      <a:r>
                        <a:rPr lang="it-IT" sz="1000">
                          <a:solidFill>
                            <a:srgbClr val="7030A0"/>
                          </a:solidFill>
                        </a:rPr>
                        <a:t>Apr</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99"/>
                    </a:solidFill>
                  </a:tcPr>
                </a:tc>
                <a:tc>
                  <a:txBody>
                    <a:bodyPr/>
                    <a:lstStyle/>
                    <a:p>
                      <a:pPr algn="ctr"/>
                      <a:r>
                        <a:rPr lang="it-IT" sz="1000">
                          <a:solidFill>
                            <a:srgbClr val="7030A0"/>
                          </a:solidFill>
                        </a:rPr>
                        <a:t>Mag</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FF99"/>
                    </a:solidFill>
                  </a:tcPr>
                </a:tc>
                <a:tc>
                  <a:txBody>
                    <a:bodyPr/>
                    <a:lstStyle/>
                    <a:p>
                      <a:pPr algn="ctr"/>
                      <a:endParaRPr lang="it-IT" sz="1000" dirty="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1000">
                          <a:solidFill>
                            <a:srgbClr val="7030A0"/>
                          </a:solidFill>
                        </a:rPr>
                        <a:t>Nov</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B3B3FF"/>
                    </a:solidFill>
                  </a:tcPr>
                </a:tc>
                <a:tc>
                  <a:txBody>
                    <a:bodyPr/>
                    <a:lstStyle/>
                    <a:p>
                      <a:pPr algn="ctr"/>
                      <a:r>
                        <a:rPr lang="it-IT" sz="1000">
                          <a:solidFill>
                            <a:srgbClr val="7030A0"/>
                          </a:solidFill>
                        </a:rPr>
                        <a:t>Dic</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0C0C0"/>
                    </a:solidFill>
                  </a:tcPr>
                </a:tc>
              </a:tr>
              <a:tr h="199428">
                <a:tc>
                  <a:txBody>
                    <a:bodyPr/>
                    <a:lstStyle/>
                    <a:p>
                      <a:pPr algn="ctr"/>
                      <a:r>
                        <a:rPr lang="it-IT" sz="1000" b="1" dirty="0">
                          <a:solidFill>
                            <a:schemeClr val="accent4">
                              <a:lumMod val="75000"/>
                            </a:schemeClr>
                          </a:solidFill>
                          <a:latin typeface="Arial"/>
                        </a:rPr>
                        <a:t>Lamponi</a:t>
                      </a:r>
                      <a:endParaRPr lang="it-IT" sz="1000" dirty="0">
                        <a:solidFill>
                          <a:schemeClr val="accent4">
                            <a:lumMod val="75000"/>
                          </a:schemeClr>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endParaRPr lang="it-IT" sz="1000" dirty="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1000" dirty="0" err="1">
                          <a:solidFill>
                            <a:srgbClr val="7030A0"/>
                          </a:solidFill>
                        </a:rPr>
                        <a:t>Lug</a:t>
                      </a:r>
                      <a:endParaRPr lang="it-IT" sz="1000" dirty="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66"/>
                    </a:solidFill>
                  </a:tcPr>
                </a:tc>
                <a:tc>
                  <a:txBody>
                    <a:bodyPr/>
                    <a:lstStyle/>
                    <a:p>
                      <a:pPr algn="ctr"/>
                      <a:r>
                        <a:rPr lang="it-IT" sz="1000">
                          <a:solidFill>
                            <a:srgbClr val="7030A0"/>
                          </a:solidFill>
                        </a:rPr>
                        <a:t>Ago</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99"/>
                    </a:solidFill>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r>
              <a:tr h="199428">
                <a:tc>
                  <a:txBody>
                    <a:bodyPr/>
                    <a:lstStyle/>
                    <a:p>
                      <a:pPr algn="ctr"/>
                      <a:r>
                        <a:rPr lang="it-IT" sz="1000" b="1" dirty="0">
                          <a:solidFill>
                            <a:schemeClr val="accent4">
                              <a:lumMod val="75000"/>
                            </a:schemeClr>
                          </a:solidFill>
                          <a:latin typeface="Arial"/>
                        </a:rPr>
                        <a:t>Limoni</a:t>
                      </a:r>
                      <a:endParaRPr lang="it-IT" sz="1000" dirty="0">
                        <a:solidFill>
                          <a:schemeClr val="accent4">
                            <a:lumMod val="75000"/>
                          </a:schemeClr>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dirty="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1000">
                          <a:solidFill>
                            <a:srgbClr val="7030A0"/>
                          </a:solidFill>
                        </a:rPr>
                        <a:t>Mar</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CC"/>
                    </a:solidFill>
                  </a:tcPr>
                </a:tc>
                <a:tc>
                  <a:txBody>
                    <a:bodyPr/>
                    <a:lstStyle/>
                    <a:p>
                      <a:pPr algn="ctr"/>
                      <a:r>
                        <a:rPr lang="it-IT" sz="1000">
                          <a:solidFill>
                            <a:srgbClr val="7030A0"/>
                          </a:solidFill>
                        </a:rPr>
                        <a:t>Apr</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99"/>
                    </a:solidFill>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1000">
                          <a:solidFill>
                            <a:srgbClr val="7030A0"/>
                          </a:solidFill>
                        </a:rPr>
                        <a:t>Giu</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CC99"/>
                    </a:solidFill>
                  </a:tcPr>
                </a:tc>
                <a:tc>
                  <a:txBody>
                    <a:bodyPr/>
                    <a:lstStyle/>
                    <a:p>
                      <a:pPr algn="ctr"/>
                      <a:r>
                        <a:rPr lang="it-IT" sz="1000" dirty="0" err="1">
                          <a:solidFill>
                            <a:srgbClr val="7030A0"/>
                          </a:solidFill>
                        </a:rPr>
                        <a:t>Lug</a:t>
                      </a:r>
                      <a:endParaRPr lang="it-IT" sz="1000" dirty="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66"/>
                    </a:solidFill>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1000">
                          <a:solidFill>
                            <a:srgbClr val="7030A0"/>
                          </a:solidFill>
                        </a:rPr>
                        <a:t>Ott</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99CCFF"/>
                    </a:solidFill>
                  </a:tcPr>
                </a:tc>
                <a:tc>
                  <a:txBody>
                    <a:bodyPr/>
                    <a:lstStyle/>
                    <a:p>
                      <a:pPr algn="ctr"/>
                      <a:r>
                        <a:rPr lang="it-IT" sz="1000">
                          <a:solidFill>
                            <a:srgbClr val="7030A0"/>
                          </a:solidFill>
                        </a:rPr>
                        <a:t>Nov</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B3B3FF"/>
                    </a:solidFill>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r>
              <a:tr h="199428">
                <a:tc>
                  <a:txBody>
                    <a:bodyPr/>
                    <a:lstStyle/>
                    <a:p>
                      <a:pPr algn="ctr"/>
                      <a:r>
                        <a:rPr lang="it-IT" sz="1000" b="1" dirty="0">
                          <a:solidFill>
                            <a:schemeClr val="accent4">
                              <a:lumMod val="75000"/>
                            </a:schemeClr>
                          </a:solidFill>
                          <a:latin typeface="Arial"/>
                        </a:rPr>
                        <a:t>Mandaranci</a:t>
                      </a:r>
                      <a:endParaRPr lang="it-IT" sz="1000" dirty="0">
                        <a:solidFill>
                          <a:schemeClr val="accent4">
                            <a:lumMod val="75000"/>
                          </a:schemeClr>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r>
                        <a:rPr lang="it-IT" sz="1000">
                          <a:solidFill>
                            <a:srgbClr val="7030A0"/>
                          </a:solidFill>
                          <a:latin typeface="Arial"/>
                        </a:rPr>
                        <a:t>Gen</a:t>
                      </a: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CCFF"/>
                    </a:solidFill>
                  </a:tcPr>
                </a:tc>
                <a:tc>
                  <a:txBody>
                    <a:bodyPr/>
                    <a:lstStyle/>
                    <a:p>
                      <a:pPr algn="ctr"/>
                      <a:r>
                        <a:rPr lang="it-IT" sz="1000" dirty="0" err="1">
                          <a:solidFill>
                            <a:srgbClr val="7030A0"/>
                          </a:solidFill>
                        </a:rPr>
                        <a:t>Feb</a:t>
                      </a:r>
                      <a:endParaRPr lang="it-IT" sz="1000" dirty="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4CDFE"/>
                    </a:solidFill>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dirty="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1000">
                          <a:solidFill>
                            <a:srgbClr val="7030A0"/>
                          </a:solidFill>
                        </a:rPr>
                        <a:t>Nov</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B3B3FF"/>
                    </a:solidFill>
                  </a:tcPr>
                </a:tc>
                <a:tc>
                  <a:txBody>
                    <a:bodyPr/>
                    <a:lstStyle/>
                    <a:p>
                      <a:pPr algn="ctr"/>
                      <a:r>
                        <a:rPr lang="it-IT" sz="1000">
                          <a:solidFill>
                            <a:srgbClr val="7030A0"/>
                          </a:solidFill>
                        </a:rPr>
                        <a:t>Dic</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0C0C0"/>
                    </a:solidFill>
                  </a:tcPr>
                </a:tc>
              </a:tr>
              <a:tr h="199428">
                <a:tc>
                  <a:txBody>
                    <a:bodyPr/>
                    <a:lstStyle/>
                    <a:p>
                      <a:pPr algn="ctr"/>
                      <a:r>
                        <a:rPr lang="it-IT" sz="1000" b="1" dirty="0">
                          <a:solidFill>
                            <a:schemeClr val="accent4">
                              <a:lumMod val="75000"/>
                            </a:schemeClr>
                          </a:solidFill>
                          <a:latin typeface="Arial"/>
                        </a:rPr>
                        <a:t>Mandarini</a:t>
                      </a:r>
                      <a:endParaRPr lang="it-IT" sz="1000" dirty="0">
                        <a:solidFill>
                          <a:schemeClr val="accent4">
                            <a:lumMod val="75000"/>
                          </a:schemeClr>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r>
                        <a:rPr lang="it-IT" sz="1000">
                          <a:solidFill>
                            <a:srgbClr val="7030A0"/>
                          </a:solidFill>
                          <a:latin typeface="Arial"/>
                        </a:rPr>
                        <a:t>Gen</a:t>
                      </a: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CCFF"/>
                    </a:solidFill>
                  </a:tcPr>
                </a:tc>
                <a:tc>
                  <a:txBody>
                    <a:bodyPr/>
                    <a:lstStyle/>
                    <a:p>
                      <a:pPr algn="ctr"/>
                      <a:r>
                        <a:rPr lang="it-IT" sz="1000" dirty="0" err="1">
                          <a:solidFill>
                            <a:srgbClr val="7030A0"/>
                          </a:solidFill>
                        </a:rPr>
                        <a:t>Feb</a:t>
                      </a:r>
                      <a:endParaRPr lang="it-IT" sz="1000" dirty="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4CDFE"/>
                    </a:solidFill>
                  </a:tcPr>
                </a:tc>
                <a:tc>
                  <a:txBody>
                    <a:bodyPr/>
                    <a:lstStyle/>
                    <a:p>
                      <a:pPr algn="ctr"/>
                      <a:r>
                        <a:rPr lang="it-IT" sz="1000">
                          <a:solidFill>
                            <a:srgbClr val="7030A0"/>
                          </a:solidFill>
                        </a:rPr>
                        <a:t>Mar</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CC"/>
                    </a:solidFill>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dirty="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1000">
                          <a:solidFill>
                            <a:srgbClr val="7030A0"/>
                          </a:solidFill>
                        </a:rPr>
                        <a:t>Nov</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B3B3FF"/>
                    </a:solidFill>
                  </a:tcPr>
                </a:tc>
                <a:tc>
                  <a:txBody>
                    <a:bodyPr/>
                    <a:lstStyle/>
                    <a:p>
                      <a:pPr algn="ctr"/>
                      <a:r>
                        <a:rPr lang="it-IT" sz="1000">
                          <a:solidFill>
                            <a:srgbClr val="7030A0"/>
                          </a:solidFill>
                        </a:rPr>
                        <a:t>Dic</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0C0C0"/>
                    </a:solidFill>
                  </a:tcPr>
                </a:tc>
              </a:tr>
              <a:tr h="199428">
                <a:tc>
                  <a:txBody>
                    <a:bodyPr/>
                    <a:lstStyle/>
                    <a:p>
                      <a:pPr algn="ctr"/>
                      <a:r>
                        <a:rPr lang="it-IT" sz="1000" b="1" dirty="0">
                          <a:solidFill>
                            <a:schemeClr val="accent4">
                              <a:lumMod val="75000"/>
                            </a:schemeClr>
                          </a:solidFill>
                          <a:latin typeface="Arial"/>
                        </a:rPr>
                        <a:t>Mele</a:t>
                      </a:r>
                      <a:endParaRPr lang="it-IT" sz="1000" dirty="0">
                        <a:solidFill>
                          <a:schemeClr val="accent4">
                            <a:lumMod val="75000"/>
                          </a:schemeClr>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r>
                        <a:rPr lang="it-IT" sz="1000">
                          <a:solidFill>
                            <a:srgbClr val="7030A0"/>
                          </a:solidFill>
                          <a:latin typeface="Arial"/>
                        </a:rPr>
                        <a:t>Gen</a:t>
                      </a: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CCFF"/>
                    </a:solidFill>
                  </a:tcPr>
                </a:tc>
                <a:tc>
                  <a:txBody>
                    <a:bodyPr/>
                    <a:lstStyle/>
                    <a:p>
                      <a:pPr algn="ctr"/>
                      <a:r>
                        <a:rPr lang="it-IT" sz="1000">
                          <a:solidFill>
                            <a:srgbClr val="7030A0"/>
                          </a:solidFill>
                        </a:rPr>
                        <a:t>Feb</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4CDFE"/>
                    </a:solidFill>
                  </a:tcPr>
                </a:tc>
                <a:tc>
                  <a:txBody>
                    <a:bodyPr/>
                    <a:lstStyle/>
                    <a:p>
                      <a:pPr algn="ctr"/>
                      <a:r>
                        <a:rPr lang="it-IT" sz="1000">
                          <a:solidFill>
                            <a:srgbClr val="7030A0"/>
                          </a:solidFill>
                        </a:rPr>
                        <a:t>Mar</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CC"/>
                    </a:solidFill>
                  </a:tcPr>
                </a:tc>
                <a:tc>
                  <a:txBody>
                    <a:bodyPr/>
                    <a:lstStyle/>
                    <a:p>
                      <a:pPr algn="ctr"/>
                      <a:r>
                        <a:rPr lang="it-IT" sz="1000">
                          <a:solidFill>
                            <a:srgbClr val="7030A0"/>
                          </a:solidFill>
                        </a:rPr>
                        <a:t>Apr</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99"/>
                    </a:solidFill>
                  </a:tcPr>
                </a:tc>
                <a:tc>
                  <a:txBody>
                    <a:bodyPr/>
                    <a:lstStyle/>
                    <a:p>
                      <a:pPr algn="ctr"/>
                      <a:r>
                        <a:rPr lang="it-IT" sz="1000">
                          <a:solidFill>
                            <a:srgbClr val="7030A0"/>
                          </a:solidFill>
                        </a:rPr>
                        <a:t>Mag</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FF99"/>
                    </a:solidFill>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1000">
                          <a:solidFill>
                            <a:srgbClr val="7030A0"/>
                          </a:solidFill>
                        </a:rPr>
                        <a:t>Ago</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99"/>
                    </a:solidFill>
                  </a:tcPr>
                </a:tc>
                <a:tc>
                  <a:txBody>
                    <a:bodyPr/>
                    <a:lstStyle/>
                    <a:p>
                      <a:pPr algn="ctr"/>
                      <a:r>
                        <a:rPr lang="it-IT" sz="1000">
                          <a:solidFill>
                            <a:srgbClr val="7030A0"/>
                          </a:solidFill>
                        </a:rPr>
                        <a:t>Set</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FF"/>
                    </a:solidFill>
                  </a:tcPr>
                </a:tc>
                <a:tc>
                  <a:txBody>
                    <a:bodyPr/>
                    <a:lstStyle/>
                    <a:p>
                      <a:pPr algn="ctr"/>
                      <a:r>
                        <a:rPr lang="it-IT" sz="1000" dirty="0" err="1">
                          <a:solidFill>
                            <a:srgbClr val="7030A0"/>
                          </a:solidFill>
                        </a:rPr>
                        <a:t>Ott</a:t>
                      </a:r>
                      <a:endParaRPr lang="it-IT" sz="1000" dirty="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99CCFF"/>
                    </a:solidFill>
                  </a:tcPr>
                </a:tc>
                <a:tc>
                  <a:txBody>
                    <a:bodyPr/>
                    <a:lstStyle/>
                    <a:p>
                      <a:pPr algn="ctr"/>
                      <a:r>
                        <a:rPr lang="it-IT" sz="1000">
                          <a:solidFill>
                            <a:srgbClr val="7030A0"/>
                          </a:solidFill>
                        </a:rPr>
                        <a:t>Nov</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B3B3FF"/>
                    </a:solidFill>
                  </a:tcPr>
                </a:tc>
                <a:tc>
                  <a:txBody>
                    <a:bodyPr/>
                    <a:lstStyle/>
                    <a:p>
                      <a:pPr algn="ctr"/>
                      <a:r>
                        <a:rPr lang="it-IT" sz="1000">
                          <a:solidFill>
                            <a:srgbClr val="7030A0"/>
                          </a:solidFill>
                        </a:rPr>
                        <a:t>Dic</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0C0C0"/>
                    </a:solidFill>
                  </a:tcPr>
                </a:tc>
              </a:tr>
              <a:tr h="199428">
                <a:tc>
                  <a:txBody>
                    <a:bodyPr/>
                    <a:lstStyle/>
                    <a:p>
                      <a:pPr algn="ctr"/>
                      <a:r>
                        <a:rPr lang="it-IT" sz="1000" b="1" dirty="0">
                          <a:solidFill>
                            <a:schemeClr val="accent4">
                              <a:lumMod val="75000"/>
                            </a:schemeClr>
                          </a:solidFill>
                          <a:latin typeface="Arial"/>
                        </a:rPr>
                        <a:t>Mirtilli</a:t>
                      </a:r>
                      <a:endParaRPr lang="it-IT" sz="1000" dirty="0">
                        <a:solidFill>
                          <a:schemeClr val="accent4">
                            <a:lumMod val="75000"/>
                          </a:schemeClr>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dirty="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1000">
                          <a:solidFill>
                            <a:srgbClr val="7030A0"/>
                          </a:solidFill>
                        </a:rPr>
                        <a:t>Giu</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CC99"/>
                    </a:solidFill>
                  </a:tcPr>
                </a:tc>
                <a:tc>
                  <a:txBody>
                    <a:bodyPr/>
                    <a:lstStyle/>
                    <a:p>
                      <a:pPr algn="ctr"/>
                      <a:r>
                        <a:rPr lang="it-IT" sz="1000">
                          <a:solidFill>
                            <a:srgbClr val="7030A0"/>
                          </a:solidFill>
                        </a:rPr>
                        <a:t>Lug</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66"/>
                    </a:solidFill>
                  </a:tcPr>
                </a:tc>
                <a:tc>
                  <a:txBody>
                    <a:bodyPr/>
                    <a:lstStyle/>
                    <a:p>
                      <a:pPr algn="ctr"/>
                      <a:r>
                        <a:rPr lang="it-IT" sz="1000">
                          <a:solidFill>
                            <a:srgbClr val="7030A0"/>
                          </a:solidFill>
                        </a:rPr>
                        <a:t>Ago</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99"/>
                    </a:solidFill>
                  </a:tcPr>
                </a:tc>
                <a:tc>
                  <a:txBody>
                    <a:bodyPr/>
                    <a:lstStyle/>
                    <a:p>
                      <a:pPr algn="ctr"/>
                      <a:r>
                        <a:rPr lang="it-IT" sz="1000">
                          <a:solidFill>
                            <a:srgbClr val="7030A0"/>
                          </a:solidFill>
                        </a:rPr>
                        <a:t>Set</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FF"/>
                    </a:solidFill>
                  </a:tcPr>
                </a:tc>
                <a:tc>
                  <a:txBody>
                    <a:bodyPr/>
                    <a:lstStyle/>
                    <a:p>
                      <a:pPr algn="ctr"/>
                      <a:endParaRPr lang="it-IT" sz="1000" dirty="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dirty="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r>
              <a:tr h="199428">
                <a:tc>
                  <a:txBody>
                    <a:bodyPr/>
                    <a:lstStyle/>
                    <a:p>
                      <a:pPr algn="ctr"/>
                      <a:r>
                        <a:rPr lang="it-IT" sz="1000" b="1" dirty="0">
                          <a:solidFill>
                            <a:schemeClr val="accent4">
                              <a:lumMod val="75000"/>
                            </a:schemeClr>
                          </a:solidFill>
                          <a:latin typeface="Arial"/>
                        </a:rPr>
                        <a:t>More</a:t>
                      </a:r>
                      <a:endParaRPr lang="it-IT" sz="1000" dirty="0">
                        <a:solidFill>
                          <a:schemeClr val="accent4">
                            <a:lumMod val="75000"/>
                          </a:schemeClr>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dirty="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1000">
                          <a:solidFill>
                            <a:srgbClr val="7030A0"/>
                          </a:solidFill>
                        </a:rPr>
                        <a:t>Ago</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99"/>
                    </a:solidFill>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dirty="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dirty="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r>
              <a:tr h="199428">
                <a:tc>
                  <a:txBody>
                    <a:bodyPr/>
                    <a:lstStyle/>
                    <a:p>
                      <a:pPr algn="ctr"/>
                      <a:r>
                        <a:rPr lang="it-IT" sz="1000" b="1" dirty="0">
                          <a:solidFill>
                            <a:schemeClr val="accent4">
                              <a:lumMod val="75000"/>
                            </a:schemeClr>
                          </a:solidFill>
                          <a:latin typeface="Arial"/>
                        </a:rPr>
                        <a:t>Meloni</a:t>
                      </a:r>
                      <a:endParaRPr lang="it-IT" sz="1000" dirty="0">
                        <a:solidFill>
                          <a:schemeClr val="accent4">
                            <a:lumMod val="75000"/>
                          </a:schemeClr>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1000">
                          <a:solidFill>
                            <a:srgbClr val="7030A0"/>
                          </a:solidFill>
                        </a:rPr>
                        <a:t>Feb</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4CDFE"/>
                    </a:solidFill>
                  </a:tcPr>
                </a:tc>
                <a:tc>
                  <a:txBody>
                    <a:bodyPr/>
                    <a:lstStyle/>
                    <a:p>
                      <a:pPr algn="ctr"/>
                      <a:endParaRPr lang="it-IT" sz="1000" dirty="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1000">
                          <a:solidFill>
                            <a:srgbClr val="7030A0"/>
                          </a:solidFill>
                        </a:rPr>
                        <a:t>Lug</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66"/>
                    </a:solidFill>
                  </a:tcPr>
                </a:tc>
                <a:tc>
                  <a:txBody>
                    <a:bodyPr/>
                    <a:lstStyle/>
                    <a:p>
                      <a:pPr algn="ctr"/>
                      <a:r>
                        <a:rPr lang="it-IT" sz="1000">
                          <a:solidFill>
                            <a:srgbClr val="7030A0"/>
                          </a:solidFill>
                        </a:rPr>
                        <a:t>Ago</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99"/>
                    </a:solidFill>
                  </a:tcPr>
                </a:tc>
                <a:tc>
                  <a:txBody>
                    <a:bodyPr/>
                    <a:lstStyle/>
                    <a:p>
                      <a:pPr algn="ctr"/>
                      <a:r>
                        <a:rPr lang="it-IT" sz="1000">
                          <a:solidFill>
                            <a:srgbClr val="7030A0"/>
                          </a:solidFill>
                        </a:rPr>
                        <a:t>Set</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FF"/>
                    </a:solidFill>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1000" dirty="0" err="1">
                          <a:solidFill>
                            <a:srgbClr val="7030A0"/>
                          </a:solidFill>
                        </a:rPr>
                        <a:t>Dic</a:t>
                      </a:r>
                      <a:endParaRPr lang="it-IT" sz="1000" dirty="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0C0C0"/>
                    </a:solidFill>
                  </a:tcPr>
                </a:tc>
              </a:tr>
              <a:tr h="199428">
                <a:tc>
                  <a:txBody>
                    <a:bodyPr/>
                    <a:lstStyle/>
                    <a:p>
                      <a:pPr algn="ctr"/>
                      <a:r>
                        <a:rPr lang="it-IT" sz="1000" b="1" dirty="0">
                          <a:solidFill>
                            <a:schemeClr val="accent4">
                              <a:lumMod val="75000"/>
                            </a:schemeClr>
                          </a:solidFill>
                          <a:latin typeface="Arial"/>
                        </a:rPr>
                        <a:t>Pere</a:t>
                      </a:r>
                      <a:endParaRPr lang="it-IT" sz="1000" dirty="0">
                        <a:solidFill>
                          <a:schemeClr val="accent4">
                            <a:lumMod val="75000"/>
                          </a:schemeClr>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r>
                        <a:rPr lang="it-IT" sz="1000">
                          <a:solidFill>
                            <a:srgbClr val="7030A0"/>
                          </a:solidFill>
                          <a:latin typeface="Arial"/>
                        </a:rPr>
                        <a:t>Gen</a:t>
                      </a: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CCFF"/>
                    </a:solidFill>
                  </a:tcPr>
                </a:tc>
                <a:tc>
                  <a:txBody>
                    <a:bodyPr/>
                    <a:lstStyle/>
                    <a:p>
                      <a:pPr algn="ctr"/>
                      <a:r>
                        <a:rPr lang="it-IT" sz="1000" dirty="0" err="1">
                          <a:solidFill>
                            <a:srgbClr val="7030A0"/>
                          </a:solidFill>
                        </a:rPr>
                        <a:t>Feb</a:t>
                      </a:r>
                      <a:endParaRPr lang="it-IT" sz="1000" dirty="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4CDFE"/>
                    </a:solidFill>
                  </a:tcPr>
                </a:tc>
                <a:tc>
                  <a:txBody>
                    <a:bodyPr/>
                    <a:lstStyle/>
                    <a:p>
                      <a:pPr algn="ctr"/>
                      <a:r>
                        <a:rPr lang="it-IT" sz="1000">
                          <a:solidFill>
                            <a:srgbClr val="7030A0"/>
                          </a:solidFill>
                        </a:rPr>
                        <a:t>Mar</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CC"/>
                    </a:solidFill>
                  </a:tcPr>
                </a:tc>
                <a:tc>
                  <a:txBody>
                    <a:bodyPr/>
                    <a:lstStyle/>
                    <a:p>
                      <a:pPr algn="ctr"/>
                      <a:r>
                        <a:rPr lang="it-IT" sz="1000">
                          <a:solidFill>
                            <a:srgbClr val="7030A0"/>
                          </a:solidFill>
                        </a:rPr>
                        <a:t>Apr</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99"/>
                    </a:solidFill>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1000">
                          <a:solidFill>
                            <a:srgbClr val="7030A0"/>
                          </a:solidFill>
                        </a:rPr>
                        <a:t>Lug</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66"/>
                    </a:solidFill>
                  </a:tcPr>
                </a:tc>
                <a:tc>
                  <a:txBody>
                    <a:bodyPr/>
                    <a:lstStyle/>
                    <a:p>
                      <a:pPr algn="ctr"/>
                      <a:r>
                        <a:rPr lang="it-IT" sz="1000">
                          <a:solidFill>
                            <a:srgbClr val="7030A0"/>
                          </a:solidFill>
                        </a:rPr>
                        <a:t>Ago</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99"/>
                    </a:solidFill>
                  </a:tcPr>
                </a:tc>
                <a:tc>
                  <a:txBody>
                    <a:bodyPr/>
                    <a:lstStyle/>
                    <a:p>
                      <a:pPr algn="ctr"/>
                      <a:r>
                        <a:rPr lang="it-IT" sz="1000">
                          <a:solidFill>
                            <a:srgbClr val="7030A0"/>
                          </a:solidFill>
                        </a:rPr>
                        <a:t>Set</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FF"/>
                    </a:solidFill>
                  </a:tcPr>
                </a:tc>
                <a:tc>
                  <a:txBody>
                    <a:bodyPr/>
                    <a:lstStyle/>
                    <a:p>
                      <a:pPr algn="ctr"/>
                      <a:r>
                        <a:rPr lang="it-IT" sz="1000">
                          <a:solidFill>
                            <a:srgbClr val="7030A0"/>
                          </a:solidFill>
                        </a:rPr>
                        <a:t>Ott</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99CCFF"/>
                    </a:solidFill>
                  </a:tcPr>
                </a:tc>
                <a:tc>
                  <a:txBody>
                    <a:bodyPr/>
                    <a:lstStyle/>
                    <a:p>
                      <a:pPr algn="ctr"/>
                      <a:r>
                        <a:rPr lang="it-IT" sz="1000">
                          <a:solidFill>
                            <a:srgbClr val="7030A0"/>
                          </a:solidFill>
                        </a:rPr>
                        <a:t>Nov</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B3B3FF"/>
                    </a:solidFill>
                  </a:tcPr>
                </a:tc>
                <a:tc>
                  <a:txBody>
                    <a:bodyPr/>
                    <a:lstStyle/>
                    <a:p>
                      <a:pPr algn="ctr"/>
                      <a:r>
                        <a:rPr lang="it-IT" sz="1000" dirty="0" err="1">
                          <a:solidFill>
                            <a:srgbClr val="7030A0"/>
                          </a:solidFill>
                        </a:rPr>
                        <a:t>Dic</a:t>
                      </a:r>
                      <a:endParaRPr lang="it-IT" sz="1000" dirty="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0C0C0"/>
                    </a:solidFill>
                  </a:tcPr>
                </a:tc>
              </a:tr>
              <a:tr h="199428">
                <a:tc>
                  <a:txBody>
                    <a:bodyPr/>
                    <a:lstStyle/>
                    <a:p>
                      <a:pPr algn="ctr"/>
                      <a:r>
                        <a:rPr lang="it-IT" sz="1000" b="1" dirty="0">
                          <a:solidFill>
                            <a:schemeClr val="accent4">
                              <a:lumMod val="75000"/>
                            </a:schemeClr>
                          </a:solidFill>
                          <a:latin typeface="Arial"/>
                        </a:rPr>
                        <a:t>Pesche</a:t>
                      </a:r>
                      <a:endParaRPr lang="it-IT" sz="1000" dirty="0">
                        <a:solidFill>
                          <a:schemeClr val="accent4">
                            <a:lumMod val="75000"/>
                          </a:schemeClr>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dirty="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1000">
                          <a:solidFill>
                            <a:srgbClr val="7030A0"/>
                          </a:solidFill>
                        </a:rPr>
                        <a:t>Giu</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CC99"/>
                    </a:solidFill>
                  </a:tcPr>
                </a:tc>
                <a:tc>
                  <a:txBody>
                    <a:bodyPr/>
                    <a:lstStyle/>
                    <a:p>
                      <a:pPr algn="ctr"/>
                      <a:r>
                        <a:rPr lang="it-IT" sz="1000">
                          <a:solidFill>
                            <a:srgbClr val="7030A0"/>
                          </a:solidFill>
                        </a:rPr>
                        <a:t>Lug</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66"/>
                    </a:solidFill>
                  </a:tcPr>
                </a:tc>
                <a:tc>
                  <a:txBody>
                    <a:bodyPr/>
                    <a:lstStyle/>
                    <a:p>
                      <a:pPr algn="ctr"/>
                      <a:r>
                        <a:rPr lang="it-IT" sz="1000">
                          <a:solidFill>
                            <a:srgbClr val="7030A0"/>
                          </a:solidFill>
                        </a:rPr>
                        <a:t>Ago</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99"/>
                    </a:solidFill>
                  </a:tcPr>
                </a:tc>
                <a:tc>
                  <a:txBody>
                    <a:bodyPr/>
                    <a:lstStyle/>
                    <a:p>
                      <a:pPr algn="ctr"/>
                      <a:r>
                        <a:rPr lang="it-IT" sz="1000">
                          <a:solidFill>
                            <a:srgbClr val="7030A0"/>
                          </a:solidFill>
                        </a:rPr>
                        <a:t>Set</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FF"/>
                    </a:solidFill>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dirty="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r>
              <a:tr h="199428">
                <a:tc>
                  <a:txBody>
                    <a:bodyPr/>
                    <a:lstStyle/>
                    <a:p>
                      <a:pPr algn="ctr"/>
                      <a:r>
                        <a:rPr lang="it-IT" sz="1000" b="1" dirty="0">
                          <a:solidFill>
                            <a:schemeClr val="accent4">
                              <a:lumMod val="75000"/>
                            </a:schemeClr>
                          </a:solidFill>
                          <a:latin typeface="Arial"/>
                        </a:rPr>
                        <a:t>Pompelmi</a:t>
                      </a:r>
                      <a:endParaRPr lang="it-IT" sz="1000" dirty="0">
                        <a:solidFill>
                          <a:schemeClr val="accent4">
                            <a:lumMod val="75000"/>
                          </a:schemeClr>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r>
                        <a:rPr lang="it-IT" sz="1000">
                          <a:solidFill>
                            <a:srgbClr val="7030A0"/>
                          </a:solidFill>
                          <a:latin typeface="Arial"/>
                        </a:rPr>
                        <a:t>Gen</a:t>
                      </a: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CCFF"/>
                    </a:solidFill>
                  </a:tcPr>
                </a:tc>
                <a:tc>
                  <a:txBody>
                    <a:bodyPr/>
                    <a:lstStyle/>
                    <a:p>
                      <a:pPr algn="ctr"/>
                      <a:endParaRPr lang="it-IT" sz="1000" dirty="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1000">
                          <a:solidFill>
                            <a:srgbClr val="7030A0"/>
                          </a:solidFill>
                        </a:rPr>
                        <a:t>Dic</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0C0C0"/>
                    </a:solidFill>
                  </a:tcPr>
                </a:tc>
              </a:tr>
              <a:tr h="199428">
                <a:tc>
                  <a:txBody>
                    <a:bodyPr/>
                    <a:lstStyle/>
                    <a:p>
                      <a:pPr algn="ctr"/>
                      <a:r>
                        <a:rPr lang="it-IT" sz="1000" b="1" dirty="0">
                          <a:solidFill>
                            <a:schemeClr val="accent4">
                              <a:lumMod val="75000"/>
                            </a:schemeClr>
                          </a:solidFill>
                          <a:latin typeface="Arial"/>
                        </a:rPr>
                        <a:t>Ribes</a:t>
                      </a:r>
                      <a:endParaRPr lang="it-IT" sz="1000" dirty="0">
                        <a:solidFill>
                          <a:schemeClr val="accent4">
                            <a:lumMod val="75000"/>
                          </a:schemeClr>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endParaRPr lang="it-IT" sz="1000" dirty="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1000">
                          <a:solidFill>
                            <a:srgbClr val="7030A0"/>
                          </a:solidFill>
                        </a:rPr>
                        <a:t>Lug</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66"/>
                    </a:solidFill>
                  </a:tcPr>
                </a:tc>
                <a:tc>
                  <a:txBody>
                    <a:bodyPr/>
                    <a:lstStyle/>
                    <a:p>
                      <a:pPr algn="ctr"/>
                      <a:r>
                        <a:rPr lang="it-IT" sz="1000">
                          <a:solidFill>
                            <a:srgbClr val="7030A0"/>
                          </a:solidFill>
                        </a:rPr>
                        <a:t>Ago</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99"/>
                    </a:solidFill>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dirty="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r>
              <a:tr h="199428">
                <a:tc>
                  <a:txBody>
                    <a:bodyPr/>
                    <a:lstStyle/>
                    <a:p>
                      <a:pPr algn="ctr"/>
                      <a:r>
                        <a:rPr lang="it-IT" sz="1000" b="1" dirty="0">
                          <a:solidFill>
                            <a:schemeClr val="accent4">
                              <a:lumMod val="75000"/>
                            </a:schemeClr>
                          </a:solidFill>
                          <a:latin typeface="Arial"/>
                        </a:rPr>
                        <a:t>Susine</a:t>
                      </a:r>
                      <a:endParaRPr lang="it-IT" sz="1000" dirty="0">
                        <a:solidFill>
                          <a:schemeClr val="accent4">
                            <a:lumMod val="75000"/>
                          </a:schemeClr>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endParaRPr lang="it-IT" sz="1000" dirty="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1000">
                          <a:solidFill>
                            <a:srgbClr val="7030A0"/>
                          </a:solidFill>
                        </a:rPr>
                        <a:t>Giu</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CC99"/>
                    </a:solidFill>
                  </a:tcPr>
                </a:tc>
                <a:tc>
                  <a:txBody>
                    <a:bodyPr/>
                    <a:lstStyle/>
                    <a:p>
                      <a:pPr algn="ctr"/>
                      <a:r>
                        <a:rPr lang="it-IT" sz="1000">
                          <a:solidFill>
                            <a:srgbClr val="7030A0"/>
                          </a:solidFill>
                        </a:rPr>
                        <a:t>Lug</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66"/>
                    </a:solidFill>
                  </a:tcPr>
                </a:tc>
                <a:tc>
                  <a:txBody>
                    <a:bodyPr/>
                    <a:lstStyle/>
                    <a:p>
                      <a:pPr algn="ctr"/>
                      <a:r>
                        <a:rPr lang="it-IT" sz="1000">
                          <a:solidFill>
                            <a:srgbClr val="7030A0"/>
                          </a:solidFill>
                        </a:rPr>
                        <a:t>Ago</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99"/>
                    </a:solidFill>
                  </a:tcPr>
                </a:tc>
                <a:tc>
                  <a:txBody>
                    <a:bodyPr/>
                    <a:lstStyle/>
                    <a:p>
                      <a:pPr algn="ctr"/>
                      <a:r>
                        <a:rPr lang="it-IT" sz="1000">
                          <a:solidFill>
                            <a:srgbClr val="7030A0"/>
                          </a:solidFill>
                        </a:rPr>
                        <a:t>Set</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FF"/>
                    </a:solidFill>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dirty="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r>
              <a:tr h="219341">
                <a:tc>
                  <a:txBody>
                    <a:bodyPr/>
                    <a:lstStyle/>
                    <a:p>
                      <a:pPr algn="ctr"/>
                      <a:r>
                        <a:rPr lang="it-IT" sz="1000" b="1" dirty="0">
                          <a:solidFill>
                            <a:schemeClr val="accent4">
                              <a:lumMod val="75000"/>
                            </a:schemeClr>
                          </a:solidFill>
                          <a:latin typeface="Arial"/>
                        </a:rPr>
                        <a:t>Uva</a:t>
                      </a:r>
                      <a:endParaRPr lang="it-IT" sz="1000" dirty="0">
                        <a:solidFill>
                          <a:schemeClr val="accent4">
                            <a:lumMod val="75000"/>
                          </a:schemeClr>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endParaRPr lang="it-IT" sz="1000" dirty="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1000">
                        <a:solidFill>
                          <a:srgbClr val="7030A0"/>
                        </a:solidFill>
                      </a:endParaRP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1000">
                          <a:solidFill>
                            <a:srgbClr val="7030A0"/>
                          </a:solidFill>
                        </a:rPr>
                        <a:t>Ago</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99"/>
                    </a:solidFill>
                  </a:tcPr>
                </a:tc>
                <a:tc>
                  <a:txBody>
                    <a:bodyPr/>
                    <a:lstStyle/>
                    <a:p>
                      <a:pPr algn="ctr"/>
                      <a:r>
                        <a:rPr lang="it-IT" sz="1000">
                          <a:solidFill>
                            <a:srgbClr val="7030A0"/>
                          </a:solidFill>
                        </a:rPr>
                        <a:t>Set</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FF"/>
                    </a:solidFill>
                  </a:tcPr>
                </a:tc>
                <a:tc>
                  <a:txBody>
                    <a:bodyPr/>
                    <a:lstStyle/>
                    <a:p>
                      <a:pPr algn="ctr"/>
                      <a:r>
                        <a:rPr lang="it-IT" sz="1000">
                          <a:solidFill>
                            <a:srgbClr val="7030A0"/>
                          </a:solidFill>
                        </a:rPr>
                        <a:t>Ott</a:t>
                      </a:r>
                    </a:p>
                  </a:txBody>
                  <a:tcPr marL="15214" marR="15214" marT="15214" marB="1521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99CCFF"/>
                    </a:solidFill>
                  </a:tcPr>
                </a:tc>
                <a:tc>
                  <a:txBody>
                    <a:bodyPr/>
                    <a:lstStyle/>
                    <a:p>
                      <a:endParaRPr lang="it-IT" sz="1000">
                        <a:solidFill>
                          <a:srgbClr val="7030A0"/>
                        </a:solidFill>
                      </a:endParaRPr>
                    </a:p>
                  </a:txBody>
                  <a:tcPr marL="48683" marR="48683" marT="24342" marB="24342">
                    <a:lnL w="9525" cap="flat" cmpd="sng" algn="ctr">
                      <a:solidFill>
                        <a:srgbClr val="D6CFAB"/>
                      </a:solidFill>
                      <a:prstDash val="solid"/>
                      <a:round/>
                      <a:headEnd type="none" w="med" len="med"/>
                      <a:tailEnd type="none" w="med" len="med"/>
                    </a:lnL>
                    <a:lnT w="9525" cap="flat" cmpd="sng" algn="ctr">
                      <a:solidFill>
                        <a:srgbClr val="D6CFAB"/>
                      </a:solidFill>
                      <a:prstDash val="solid"/>
                      <a:round/>
                      <a:headEnd type="none" w="med" len="med"/>
                      <a:tailEnd type="none" w="med" len="med"/>
                    </a:lnT>
                  </a:tcPr>
                </a:tc>
                <a:tc>
                  <a:txBody>
                    <a:bodyPr/>
                    <a:lstStyle/>
                    <a:p>
                      <a:endParaRPr lang="it-IT" sz="1000" dirty="0">
                        <a:solidFill>
                          <a:srgbClr val="7030A0"/>
                        </a:solidFill>
                      </a:endParaRPr>
                    </a:p>
                  </a:txBody>
                  <a:tcPr marL="48683" marR="48683" marT="24342" marB="24342">
                    <a:lnT w="9525" cap="flat" cmpd="sng" algn="ctr">
                      <a:solidFill>
                        <a:srgbClr val="D6CFAB"/>
                      </a:solidFill>
                      <a:prstDash val="solid"/>
                      <a:round/>
                      <a:headEnd type="none" w="med" len="med"/>
                      <a:tailEnd type="none" w="med" len="med"/>
                    </a:lnT>
                  </a:tcPr>
                </a:tc>
              </a:tr>
            </a:tbl>
          </a:graphicData>
        </a:graphic>
      </p:graphicFrame>
      <p:pic>
        <p:nvPicPr>
          <p:cNvPr id="9218"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backgroundMark x1="11284" y1="39286" x2="44358" y2="10714"/>
                        <a14:backgroundMark x1="73541" y1="12245" x2="85992" y2="29082"/>
                        <a14:backgroundMark x1="12062" y1="78061" x2="90661" y2="80102"/>
                      </a14:backgroundRemoval>
                    </a14:imgEffect>
                  </a14:imgLayer>
                </a14:imgProps>
              </a:ext>
              <a:ext uri="{28A0092B-C50C-407E-A947-70E740481C1C}">
                <a14:useLocalDpi xmlns:a14="http://schemas.microsoft.com/office/drawing/2010/main" val="0"/>
              </a:ext>
            </a:extLst>
          </a:blip>
          <a:srcRect/>
          <a:stretch>
            <a:fillRect/>
          </a:stretch>
        </p:blipFill>
        <p:spPr bwMode="auto">
          <a:xfrm>
            <a:off x="-252536" y="-243409"/>
            <a:ext cx="2984511" cy="227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2391342"/>
      </p:ext>
    </p:extLst>
  </p:cSld>
  <p:clrMapOvr>
    <a:masterClrMapping/>
  </p:clrMapOvr>
  <mc:AlternateContent xmlns:mc="http://schemas.openxmlformats.org/markup-compatibility/2006">
    <mc:Choice xmlns:p14="http://schemas.microsoft.com/office/powerpoint/2010/main" Requires="p14">
      <p:transition p14:dur="10" advTm="7172">
        <p:randomBar dir="vert"/>
      </p:transition>
    </mc:Choice>
    <mc:Fallback>
      <p:transition advTm="7172">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0"/>
                                  </p:stCondLst>
                                  <p:childTnLst>
                                    <p:set>
                                      <p:cBhvr>
                                        <p:cTn id="6" dur="1" fill="hold">
                                          <p:stCondLst>
                                            <p:cond delay="0"/>
                                          </p:stCondLst>
                                        </p:cTn>
                                        <p:tgtEl>
                                          <p:spTgt spid="9218"/>
                                        </p:tgtEl>
                                        <p:attrNameLst>
                                          <p:attrName>style.visibility</p:attrName>
                                        </p:attrNameLst>
                                      </p:cBhvr>
                                      <p:to>
                                        <p:strVal val="visible"/>
                                      </p:to>
                                    </p:set>
                                    <p:anim calcmode="lin" valueType="num">
                                      <p:cBhvr>
                                        <p:cTn id="7" dur="250" fill="hold"/>
                                        <p:tgtEl>
                                          <p:spTgt spid="9218"/>
                                        </p:tgtEl>
                                        <p:attrNameLst>
                                          <p:attrName>ppt_w</p:attrName>
                                        </p:attrNameLst>
                                      </p:cBhvr>
                                      <p:tavLst>
                                        <p:tav tm="0">
                                          <p:val>
                                            <p:fltVal val="0"/>
                                          </p:val>
                                        </p:tav>
                                        <p:tav tm="100000">
                                          <p:val>
                                            <p:strVal val="#ppt_w"/>
                                          </p:val>
                                        </p:tav>
                                      </p:tavLst>
                                    </p:anim>
                                    <p:anim calcmode="lin" valueType="num">
                                      <p:cBhvr>
                                        <p:cTn id="8" dur="250" fill="hold"/>
                                        <p:tgtEl>
                                          <p:spTgt spid="9218"/>
                                        </p:tgtEl>
                                        <p:attrNameLst>
                                          <p:attrName>ppt_h</p:attrName>
                                        </p:attrNameLst>
                                      </p:cBhvr>
                                      <p:tavLst>
                                        <p:tav tm="0">
                                          <p:val>
                                            <p:fltVal val="0"/>
                                          </p:val>
                                        </p:tav>
                                        <p:tav tm="100000">
                                          <p:val>
                                            <p:strVal val="#ppt_h"/>
                                          </p:val>
                                        </p:tav>
                                      </p:tavLst>
                                    </p:anim>
                                    <p:animEffect transition="in" filter="fade">
                                      <p:cBhvr>
                                        <p:cTn id="9" dur="250"/>
                                        <p:tgtEl>
                                          <p:spTgt spid="9218"/>
                                        </p:tgtEl>
                                      </p:cBhvr>
                                    </p:animEffect>
                                  </p:childTnLst>
                                </p:cTn>
                              </p:par>
                            </p:childTnLst>
                          </p:cTn>
                        </p:par>
                        <p:par>
                          <p:cTn id="10" fill="hold">
                            <p:stCondLst>
                              <p:cond delay="270"/>
                            </p:stCondLst>
                            <p:childTnLst>
                              <p:par>
                                <p:cTn id="11" presetID="14" presetClass="entr" presetSubtype="10" fill="hold" grpId="0" nodeType="afterEffect">
                                  <p:stCondLst>
                                    <p:cond delay="2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250"/>
                                        <p:tgtEl>
                                          <p:spTgt spid="2"/>
                                        </p:tgtEl>
                                      </p:cBhvr>
                                    </p:animEffect>
                                  </p:childTnLst>
                                </p:cTn>
                              </p:par>
                              <p:par>
                                <p:cTn id="14" presetID="31" presetClass="entr" presetSubtype="0" fill="hold" nodeType="withEffect">
                                  <p:stCondLst>
                                    <p:cond delay="20"/>
                                  </p:stCondLst>
                                  <p:childTnLst>
                                    <p:set>
                                      <p:cBhvr>
                                        <p:cTn id="15" dur="1" fill="hold">
                                          <p:stCondLst>
                                            <p:cond delay="0"/>
                                          </p:stCondLst>
                                        </p:cTn>
                                        <p:tgtEl>
                                          <p:spTgt spid="3"/>
                                        </p:tgtEl>
                                        <p:attrNameLst>
                                          <p:attrName>style.visibility</p:attrName>
                                        </p:attrNameLst>
                                      </p:cBhvr>
                                      <p:to>
                                        <p:strVal val="visible"/>
                                      </p:to>
                                    </p:set>
                                    <p:anim calcmode="lin" valueType="num">
                                      <p:cBhvr>
                                        <p:cTn id="16" dur="250" fill="hold"/>
                                        <p:tgtEl>
                                          <p:spTgt spid="3"/>
                                        </p:tgtEl>
                                        <p:attrNameLst>
                                          <p:attrName>ppt_w</p:attrName>
                                        </p:attrNameLst>
                                      </p:cBhvr>
                                      <p:tavLst>
                                        <p:tav tm="0">
                                          <p:val>
                                            <p:fltVal val="0"/>
                                          </p:val>
                                        </p:tav>
                                        <p:tav tm="100000">
                                          <p:val>
                                            <p:strVal val="#ppt_w"/>
                                          </p:val>
                                        </p:tav>
                                      </p:tavLst>
                                    </p:anim>
                                    <p:anim calcmode="lin" valueType="num">
                                      <p:cBhvr>
                                        <p:cTn id="17" dur="250" fill="hold"/>
                                        <p:tgtEl>
                                          <p:spTgt spid="3"/>
                                        </p:tgtEl>
                                        <p:attrNameLst>
                                          <p:attrName>ppt_h</p:attrName>
                                        </p:attrNameLst>
                                      </p:cBhvr>
                                      <p:tavLst>
                                        <p:tav tm="0">
                                          <p:val>
                                            <p:fltVal val="0"/>
                                          </p:val>
                                        </p:tav>
                                        <p:tav tm="100000">
                                          <p:val>
                                            <p:strVal val="#ppt_h"/>
                                          </p:val>
                                        </p:tav>
                                      </p:tavLst>
                                    </p:anim>
                                    <p:anim calcmode="lin" valueType="num">
                                      <p:cBhvr>
                                        <p:cTn id="18" dur="250" fill="hold"/>
                                        <p:tgtEl>
                                          <p:spTgt spid="3"/>
                                        </p:tgtEl>
                                        <p:attrNameLst>
                                          <p:attrName>style.rotation</p:attrName>
                                        </p:attrNameLst>
                                      </p:cBhvr>
                                      <p:tavLst>
                                        <p:tav tm="0">
                                          <p:val>
                                            <p:fltVal val="90"/>
                                          </p:val>
                                        </p:tav>
                                        <p:tav tm="100000">
                                          <p:val>
                                            <p:fltVal val="0"/>
                                          </p:val>
                                        </p:tav>
                                      </p:tavLst>
                                    </p:anim>
                                    <p:animEffect transition="in" filter="fade">
                                      <p:cBhvr>
                                        <p:cTn id="19"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479800" y="3487834"/>
            <a:ext cx="4657725" cy="22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rot="919471">
            <a:off x="2971289" y="1407001"/>
            <a:ext cx="5437669" cy="5070619"/>
          </a:xfrm>
          <a:prstGeom prst="rect">
            <a:avLst/>
          </a:prstGeom>
        </p:spPr>
        <p:txBody>
          <a:bodyPr wrap="square">
            <a:spAutoFit/>
          </a:bodyPr>
          <a:lstStyle/>
          <a:p>
            <a:r>
              <a:rPr lang="it-IT" sz="1400" dirty="0" smtClean="0">
                <a:solidFill>
                  <a:srgbClr val="92D050"/>
                </a:solidFill>
                <a:latin typeface="Algerian" panose="04020705040A02060702" pitchFamily="82" charset="0"/>
              </a:rPr>
              <a:t>I concorrenti devono dividersi in 4 squadre: Lampone, Ananas, Mele e Fragole. Ogni squadra deve scegliere 2 concorrenti: uno farà da pedina e l’altro tirerà il dado gigante e la pedina vivente si muoverà avanti quanto il numero uscito sul dado; sulla casella dove è capitato ci saranno delle domande per ogni squadra, se risponderà giusto andrà avanti quanto il numero indicato su un foglio posto nella busta dietro la cartelletta; se invece sbaglierà la risposta dovrà andare indietro quanto il numero scritto sul foglio. Dopo che tutte le squadre avranno a risposto alle domande si terrà il rimo duello tra 2 squadre, chi risponderà per primo giusto a 3 domande scritte su un altro foglio andrà avanti di 2, mentre se risponderà sbagliato tornerà indietro di 2. dopo ogni tiro di dado si farà un altro duello; alla fine di 6 duelli questi si ripeteranno fino alla fine del gioco e quindi entrerà in gioco la memoria. Anche le domande si ripeteranno se una squadra capiterà più di una volta su una stessa casella. La squadra che arriverà per prima sulla ventesima casella vincerà. IL PERCORSO VIENE DISPOSTO PER TERRA A GRANDEZZA NATURALE. IL NOSTRO GIOCO RIGUARDA LE STAGIONI DI FRUTTA E VERDURA</a:t>
            </a:r>
            <a:r>
              <a:rPr lang="it-IT" sz="1550" dirty="0" smtClean="0">
                <a:solidFill>
                  <a:srgbClr val="92D050"/>
                </a:solidFill>
                <a:latin typeface="Algerian" panose="04020705040A02060702" pitchFamily="82" charset="0"/>
              </a:rPr>
              <a:t>.</a:t>
            </a:r>
            <a:endParaRPr lang="it-IT" sz="1550" dirty="0">
              <a:solidFill>
                <a:srgbClr val="92D050"/>
              </a:solidFill>
              <a:latin typeface="Algerian" panose="04020705040A02060702" pitchFamily="82" charset="0"/>
            </a:endParaRPr>
          </a:p>
        </p:txBody>
      </p:sp>
      <p:sp>
        <p:nvSpPr>
          <p:cNvPr id="3" name="Rettangolo 2"/>
          <p:cNvSpPr/>
          <p:nvPr/>
        </p:nvSpPr>
        <p:spPr>
          <a:xfrm rot="17198926">
            <a:off x="331203" y="4362119"/>
            <a:ext cx="3236784"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sz="5400" b="1" cap="all" spc="0" dirty="0" smtClean="0">
                <a:ln w="0"/>
                <a:solidFill>
                  <a:srgbClr val="FFFF00"/>
                </a:solidFill>
                <a:effectLst>
                  <a:reflection blurRad="12700" stA="50000" endPos="50000" dist="5000" dir="5400000" sy="-100000" rotWithShape="0"/>
                </a:effectLst>
              </a:rPr>
              <a:t>regole</a:t>
            </a:r>
            <a:endParaRPr lang="it-IT" sz="5400" b="1" cap="all" spc="0" dirty="0">
              <a:ln w="0"/>
              <a:solidFill>
                <a:srgbClr val="FFFF00"/>
              </a:solidFill>
              <a:effectLst>
                <a:reflection blurRad="12700" stA="50000" endPos="50000" dist="5000" dir="5400000" sy="-100000" rotWithShape="0"/>
              </a:effectLst>
            </a:endParaRP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19" t="16788" r="17259" b="22529"/>
          <a:stretch/>
        </p:blipFill>
        <p:spPr bwMode="auto">
          <a:xfrm>
            <a:off x="0" y="-16061"/>
            <a:ext cx="3090706" cy="2060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3908872"/>
      </p:ext>
    </p:extLst>
  </p:cSld>
  <p:clrMapOvr>
    <a:masterClrMapping/>
  </p:clrMapOvr>
  <mc:AlternateContent xmlns:mc="http://schemas.openxmlformats.org/markup-compatibility/2006">
    <mc:Choice xmlns:p14="http://schemas.microsoft.com/office/powerpoint/2010/main" Requires="p14">
      <p:transition p14:dur="10" advTm="15631">
        <p:randomBar dir="vert"/>
      </p:transition>
    </mc:Choice>
    <mc:Fallback>
      <p:transition advTm="15631">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2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250"/>
                                        <p:tgtEl>
                                          <p:spTgt spid="5"/>
                                        </p:tgtEl>
                                      </p:cBhvr>
                                    </p:animEffect>
                                  </p:childTnLst>
                                </p:cTn>
                              </p:par>
                            </p:childTnLst>
                          </p:cTn>
                        </p:par>
                        <p:par>
                          <p:cTn id="8" fill="hold">
                            <p:stCondLst>
                              <p:cond delay="270"/>
                            </p:stCondLst>
                            <p:childTnLst>
                              <p:par>
                                <p:cTn id="9" presetID="16" presetClass="entr" presetSubtype="21" fill="hold" grpId="0" nodeType="afterEffect">
                                  <p:stCondLst>
                                    <p:cond delay="2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250"/>
                                        <p:tgtEl>
                                          <p:spTgt spid="3"/>
                                        </p:tgtEl>
                                      </p:cBhvr>
                                    </p:animEffect>
                                  </p:childTnLst>
                                </p:cTn>
                              </p:par>
                            </p:childTnLst>
                          </p:cTn>
                        </p:par>
                        <p:par>
                          <p:cTn id="12" fill="hold">
                            <p:stCondLst>
                              <p:cond delay="540"/>
                            </p:stCondLst>
                            <p:childTnLst>
                              <p:par>
                                <p:cTn id="13" presetID="22" presetClass="entr" presetSubtype="4" fill="hold" grpId="0" nodeType="afterEffect">
                                  <p:stCondLst>
                                    <p:cond delay="2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rot="17105441">
            <a:off x="266522" y="4415082"/>
            <a:ext cx="3377848" cy="76944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sz="4400" b="1" cap="all" spc="0" dirty="0" smtClean="0">
                <a:ln w="0"/>
                <a:solidFill>
                  <a:srgbClr val="FFFF00"/>
                </a:solidFill>
                <a:effectLst>
                  <a:reflection blurRad="12700" stA="50000" endPos="50000" dist="5000" dir="5400000" sy="-100000" rotWithShape="0"/>
                </a:effectLst>
              </a:rPr>
              <a:t>DOMANDE</a:t>
            </a:r>
            <a:endParaRPr lang="it-IT" sz="4400" b="1" cap="all" spc="0" dirty="0">
              <a:ln w="0"/>
              <a:solidFill>
                <a:srgbClr val="FFFF00"/>
              </a:solidFill>
              <a:effectLst>
                <a:reflection blurRad="12700" stA="50000" endPos="50000" dist="5000" dir="5400000" sy="-100000" rotWithShape="0"/>
              </a:effectLst>
            </a:endParaRPr>
          </a:p>
        </p:txBody>
      </p:sp>
      <p:sp>
        <p:nvSpPr>
          <p:cNvPr id="9" name="CasellaDiTesto 8"/>
          <p:cNvSpPr txBox="1"/>
          <p:nvPr/>
        </p:nvSpPr>
        <p:spPr>
          <a:xfrm rot="905573">
            <a:off x="3502169" y="518744"/>
            <a:ext cx="4589995" cy="5632311"/>
          </a:xfrm>
          <a:prstGeom prst="rect">
            <a:avLst/>
          </a:prstGeom>
          <a:noFill/>
        </p:spPr>
        <p:txBody>
          <a:bodyPr wrap="square" rtlCol="0">
            <a:spAutoFit/>
          </a:bodyPr>
          <a:lstStyle/>
          <a:p>
            <a:r>
              <a:rPr lang="it-IT" sz="1200" dirty="0" smtClean="0">
                <a:solidFill>
                  <a:srgbClr val="92D050"/>
                </a:solidFill>
                <a:latin typeface="Algerian" panose="04020705040A02060702" pitchFamily="82" charset="0"/>
              </a:rPr>
              <a:t>CASELLA N°1</a:t>
            </a:r>
          </a:p>
          <a:p>
            <a:r>
              <a:rPr lang="it-IT" sz="1200" dirty="0" smtClean="0">
                <a:solidFill>
                  <a:srgbClr val="92D050"/>
                </a:solidFill>
                <a:latin typeface="Algerian" panose="04020705040A02060702" pitchFamily="82" charset="0"/>
              </a:rPr>
              <a:t>VITTORIA=+2  perdita=resti fermo</a:t>
            </a:r>
          </a:p>
          <a:p>
            <a:r>
              <a:rPr lang="it-IT" sz="1200" dirty="0">
                <a:solidFill>
                  <a:srgbClr val="92D050"/>
                </a:solidFill>
                <a:latin typeface="Algerian" panose="04020705040A02060702" pitchFamily="82" charset="0"/>
              </a:rPr>
              <a:t>L</a:t>
            </a:r>
            <a:r>
              <a:rPr lang="it-IT" sz="1200" dirty="0" smtClean="0">
                <a:solidFill>
                  <a:srgbClr val="92D050"/>
                </a:solidFill>
                <a:latin typeface="Algerian" panose="04020705040A02060702" pitchFamily="82" charset="0"/>
              </a:rPr>
              <a:t>. IN QUALE STAGIONE SI TROVA gli asparagi?  </a:t>
            </a:r>
          </a:p>
          <a:p>
            <a:pPr marL="342900" indent="-342900">
              <a:buAutoNum type="alphaUcPeriod"/>
            </a:pPr>
            <a:r>
              <a:rPr lang="it-IT" sz="1200" dirty="0" smtClean="0">
                <a:solidFill>
                  <a:srgbClr val="92D050"/>
                </a:solidFill>
                <a:latin typeface="Algerian" panose="04020705040A02060702" pitchFamily="82" charset="0"/>
              </a:rPr>
              <a:t>In quale stagione si trova il mais?</a:t>
            </a:r>
            <a:endParaRPr lang="it-IT" sz="1200" dirty="0">
              <a:solidFill>
                <a:srgbClr val="92D050"/>
              </a:solidFill>
              <a:latin typeface="Algerian" panose="04020705040A02060702" pitchFamily="82" charset="0"/>
            </a:endParaRPr>
          </a:p>
          <a:p>
            <a:r>
              <a:rPr lang="it-IT" sz="1200" dirty="0" smtClean="0">
                <a:solidFill>
                  <a:srgbClr val="92D050"/>
                </a:solidFill>
                <a:latin typeface="Algerian" panose="04020705040A02060702" pitchFamily="82" charset="0"/>
              </a:rPr>
              <a:t>f. In quale stagione si trovano le bietole?</a:t>
            </a:r>
          </a:p>
          <a:p>
            <a:r>
              <a:rPr lang="it-IT" sz="1200" dirty="0" smtClean="0">
                <a:solidFill>
                  <a:srgbClr val="92D050"/>
                </a:solidFill>
                <a:latin typeface="Algerian" panose="04020705040A02060702" pitchFamily="82" charset="0"/>
              </a:rPr>
              <a:t>M. In  quale stagione si trovano i broccoli?</a:t>
            </a:r>
          </a:p>
          <a:p>
            <a:r>
              <a:rPr lang="it-IT" sz="1200" dirty="0" smtClean="0">
                <a:solidFill>
                  <a:srgbClr val="92D050"/>
                </a:solidFill>
                <a:latin typeface="Algerian" panose="04020705040A02060702" pitchFamily="82" charset="0"/>
              </a:rPr>
              <a:t>Casella </a:t>
            </a:r>
            <a:r>
              <a:rPr lang="it-IT" sz="1200" dirty="0" smtClean="0">
                <a:solidFill>
                  <a:srgbClr val="92D050"/>
                </a:solidFill>
                <a:latin typeface="Algerian" panose="04020705040A02060702" pitchFamily="82" charset="0"/>
              </a:rPr>
              <a:t>n° 2</a:t>
            </a:r>
            <a:endParaRPr lang="it-IT" sz="1200" dirty="0" smtClean="0">
              <a:solidFill>
                <a:srgbClr val="92D050"/>
              </a:solidFill>
              <a:latin typeface="Algerian" panose="04020705040A02060702" pitchFamily="82" charset="0"/>
            </a:endParaRPr>
          </a:p>
          <a:p>
            <a:r>
              <a:rPr lang="it-IT" sz="1200" dirty="0" smtClean="0">
                <a:solidFill>
                  <a:srgbClr val="92D050"/>
                </a:solidFill>
                <a:latin typeface="Algerian" panose="04020705040A02060702" pitchFamily="82" charset="0"/>
              </a:rPr>
              <a:t>Vittoria=resti fermo PERDITA=-1</a:t>
            </a:r>
          </a:p>
          <a:p>
            <a:r>
              <a:rPr lang="it-IT" sz="1200" dirty="0" smtClean="0">
                <a:solidFill>
                  <a:srgbClr val="92D050"/>
                </a:solidFill>
                <a:latin typeface="Algerian" panose="04020705040A02060702" pitchFamily="82" charset="0"/>
              </a:rPr>
              <a:t>L. IN QUALE STAGIONE SI TROVANO I CARCIOFI?</a:t>
            </a:r>
          </a:p>
          <a:p>
            <a:pPr marL="342900" indent="-342900">
              <a:buAutoNum type="alphaUcPeriod"/>
            </a:pPr>
            <a:r>
              <a:rPr lang="it-IT" sz="1200" dirty="0" smtClean="0">
                <a:solidFill>
                  <a:srgbClr val="92D050"/>
                </a:solidFill>
                <a:latin typeface="Algerian" panose="04020705040A02060702" pitchFamily="82" charset="0"/>
              </a:rPr>
              <a:t>IN QUALE STAGIONE SI TROVANO I CARDI?</a:t>
            </a:r>
          </a:p>
          <a:p>
            <a:r>
              <a:rPr lang="it-IT" sz="1200" dirty="0" smtClean="0">
                <a:solidFill>
                  <a:srgbClr val="92D050"/>
                </a:solidFill>
                <a:latin typeface="Algerian" panose="04020705040A02060702" pitchFamily="82" charset="0"/>
              </a:rPr>
              <a:t>f. IN QUALE STAGIONE SI TROVANO LE CAROTE?</a:t>
            </a:r>
          </a:p>
          <a:p>
            <a:r>
              <a:rPr lang="it-IT" sz="1200" dirty="0" smtClean="0">
                <a:solidFill>
                  <a:srgbClr val="92D050"/>
                </a:solidFill>
                <a:latin typeface="Algerian" panose="04020705040A02060702" pitchFamily="82" charset="0"/>
              </a:rPr>
              <a:t>M. IN QUALE STAGIONE SI TROVANO I CAVOLFIORI?</a:t>
            </a:r>
          </a:p>
          <a:p>
            <a:r>
              <a:rPr lang="it-IT" sz="1200" dirty="0" smtClean="0">
                <a:solidFill>
                  <a:srgbClr val="92D050"/>
                </a:solidFill>
                <a:latin typeface="Algerian" panose="04020705040A02060702" pitchFamily="82" charset="0"/>
              </a:rPr>
              <a:t>CASELLA N°3</a:t>
            </a:r>
          </a:p>
          <a:p>
            <a:r>
              <a:rPr lang="it-IT" sz="1200" dirty="0" smtClean="0">
                <a:solidFill>
                  <a:srgbClr val="92D050"/>
                </a:solidFill>
                <a:latin typeface="Algerian" panose="04020705040A02060702" pitchFamily="82" charset="0"/>
              </a:rPr>
              <a:t>VITTORIA=+1 PERDITA=-1</a:t>
            </a:r>
          </a:p>
          <a:p>
            <a:r>
              <a:rPr lang="it-IT" sz="1200" dirty="0" smtClean="0">
                <a:solidFill>
                  <a:srgbClr val="92D050"/>
                </a:solidFill>
                <a:latin typeface="Algerian" panose="04020705040A02060702" pitchFamily="82" charset="0"/>
              </a:rPr>
              <a:t>L. IN QUALE STAGIONE SI TROVANO LE CIPOLLE?</a:t>
            </a:r>
          </a:p>
          <a:p>
            <a:pPr marL="342900" indent="-342900">
              <a:buAutoNum type="alphaUcPeriod"/>
            </a:pPr>
            <a:r>
              <a:rPr lang="it-IT" sz="1200" dirty="0" smtClean="0">
                <a:solidFill>
                  <a:srgbClr val="92D050"/>
                </a:solidFill>
                <a:latin typeface="Algerian" panose="04020705040A02060702" pitchFamily="82" charset="0"/>
              </a:rPr>
              <a:t>IN QUALE STAGIONE SI TROVA L’ ANANAS?</a:t>
            </a:r>
          </a:p>
          <a:p>
            <a:r>
              <a:rPr lang="it-IT" sz="1200" dirty="0" smtClean="0">
                <a:solidFill>
                  <a:srgbClr val="92D050"/>
                </a:solidFill>
                <a:latin typeface="Algerian" panose="04020705040A02060702" pitchFamily="82" charset="0"/>
              </a:rPr>
              <a:t>F. IN QUALE STAGIONE SI TROVANO I FICHI D’ INDIA?</a:t>
            </a:r>
          </a:p>
          <a:p>
            <a:r>
              <a:rPr lang="it-IT" sz="1200" dirty="0" smtClean="0">
                <a:solidFill>
                  <a:srgbClr val="92D050"/>
                </a:solidFill>
                <a:latin typeface="Algerian" panose="04020705040A02060702" pitchFamily="82" charset="0"/>
              </a:rPr>
              <a:t>M. IN QUALE STAGIONE SI TROVANO LE CIPPOLINE?</a:t>
            </a:r>
          </a:p>
          <a:p>
            <a:r>
              <a:rPr lang="it-IT" sz="1200" dirty="0" smtClean="0">
                <a:solidFill>
                  <a:srgbClr val="92D050"/>
                </a:solidFill>
                <a:latin typeface="Algerian" panose="04020705040A02060702" pitchFamily="82" charset="0"/>
              </a:rPr>
              <a:t>CASELLA N°4</a:t>
            </a:r>
          </a:p>
          <a:p>
            <a:r>
              <a:rPr lang="it-IT" sz="1200" dirty="0" smtClean="0">
                <a:solidFill>
                  <a:srgbClr val="92D050"/>
                </a:solidFill>
                <a:latin typeface="Algerian" panose="04020705040A02060702" pitchFamily="82" charset="0"/>
              </a:rPr>
              <a:t>VITTORIA=RESTI FERMO PERDITA=RESTI FERMO UN TURNO</a:t>
            </a:r>
          </a:p>
          <a:p>
            <a:r>
              <a:rPr lang="it-IT" sz="1200" dirty="0" smtClean="0">
                <a:solidFill>
                  <a:srgbClr val="92D050"/>
                </a:solidFill>
                <a:latin typeface="Algerian" panose="04020705040A02060702" pitchFamily="82" charset="0"/>
              </a:rPr>
              <a:t>L.</a:t>
            </a:r>
            <a:r>
              <a:rPr lang="it-IT" sz="1200" dirty="0">
                <a:solidFill>
                  <a:srgbClr val="92D050"/>
                </a:solidFill>
                <a:latin typeface="Algerian" panose="04020705040A02060702" pitchFamily="82" charset="0"/>
              </a:rPr>
              <a:t> IN QUALE STAGIONE SI </a:t>
            </a:r>
            <a:r>
              <a:rPr lang="it-IT" sz="1200" dirty="0" smtClean="0">
                <a:solidFill>
                  <a:srgbClr val="92D050"/>
                </a:solidFill>
                <a:latin typeface="Algerian" panose="04020705040A02060702" pitchFamily="82" charset="0"/>
              </a:rPr>
              <a:t>TROVA IL MELOGRANO?</a:t>
            </a:r>
          </a:p>
          <a:p>
            <a:pPr marL="342900" indent="-342900">
              <a:buAutoNum type="alphaUcPeriod"/>
            </a:pPr>
            <a:r>
              <a:rPr lang="it-IT" sz="1200" dirty="0" smtClean="0">
                <a:solidFill>
                  <a:srgbClr val="92D050"/>
                </a:solidFill>
                <a:latin typeface="Algerian" panose="04020705040A02060702" pitchFamily="82" charset="0"/>
              </a:rPr>
              <a:t>IN </a:t>
            </a:r>
            <a:r>
              <a:rPr lang="it-IT" sz="1200" dirty="0">
                <a:solidFill>
                  <a:srgbClr val="92D050"/>
                </a:solidFill>
                <a:latin typeface="Algerian" panose="04020705040A02060702" pitchFamily="82" charset="0"/>
              </a:rPr>
              <a:t>QUALE STAGIONE SI TROVANO </a:t>
            </a:r>
            <a:r>
              <a:rPr lang="it-IT" sz="1200" dirty="0" smtClean="0">
                <a:solidFill>
                  <a:srgbClr val="92D050"/>
                </a:solidFill>
                <a:latin typeface="Algerian" panose="04020705040A02060702" pitchFamily="82" charset="0"/>
              </a:rPr>
              <a:t>I KIWI?</a:t>
            </a:r>
          </a:p>
          <a:p>
            <a:r>
              <a:rPr lang="it-IT" sz="1200" dirty="0" smtClean="0">
                <a:solidFill>
                  <a:srgbClr val="92D050"/>
                </a:solidFill>
                <a:latin typeface="Algerian" panose="04020705040A02060702" pitchFamily="82" charset="0"/>
              </a:rPr>
              <a:t>F. </a:t>
            </a:r>
            <a:r>
              <a:rPr lang="it-IT" sz="1200" dirty="0">
                <a:solidFill>
                  <a:srgbClr val="92D050"/>
                </a:solidFill>
                <a:latin typeface="Algerian" panose="04020705040A02060702" pitchFamily="82" charset="0"/>
              </a:rPr>
              <a:t>IN QUALE STAGIONE SI TROVANO </a:t>
            </a:r>
            <a:r>
              <a:rPr lang="it-IT" sz="1200" dirty="0" smtClean="0">
                <a:solidFill>
                  <a:srgbClr val="92D050"/>
                </a:solidFill>
                <a:latin typeface="Algerian" panose="04020705040A02060702" pitchFamily="82" charset="0"/>
              </a:rPr>
              <a:t>I CETRIOLI’</a:t>
            </a:r>
          </a:p>
          <a:p>
            <a:r>
              <a:rPr lang="it-IT" sz="1200" dirty="0" smtClean="0">
                <a:solidFill>
                  <a:srgbClr val="92D050"/>
                </a:solidFill>
                <a:latin typeface="Algerian" panose="04020705040A02060702" pitchFamily="82" charset="0"/>
              </a:rPr>
              <a:t>M.</a:t>
            </a:r>
            <a:r>
              <a:rPr lang="it-IT" sz="1200" dirty="0">
                <a:solidFill>
                  <a:srgbClr val="92D050"/>
                </a:solidFill>
                <a:latin typeface="Algerian" panose="04020705040A02060702" pitchFamily="82" charset="0"/>
              </a:rPr>
              <a:t> IN QUALE STAGIONE SI TROVANO </a:t>
            </a:r>
            <a:r>
              <a:rPr lang="it-IT" sz="1200" dirty="0" smtClean="0">
                <a:solidFill>
                  <a:srgbClr val="92D050"/>
                </a:solidFill>
                <a:latin typeface="Algerian" panose="04020705040A02060702" pitchFamily="82" charset="0"/>
              </a:rPr>
              <a:t>I FINOCCHI’</a:t>
            </a:r>
          </a:p>
          <a:p>
            <a:r>
              <a:rPr lang="it-IT" sz="1200" dirty="0" smtClean="0">
                <a:solidFill>
                  <a:srgbClr val="92D050"/>
                </a:solidFill>
                <a:latin typeface="Algerian" panose="04020705040A02060702" pitchFamily="82" charset="0"/>
              </a:rPr>
              <a:t>CASELLA N° 5</a:t>
            </a:r>
          </a:p>
          <a:p>
            <a:r>
              <a:rPr lang="it-IT" sz="1200" dirty="0" smtClean="0">
                <a:solidFill>
                  <a:srgbClr val="92D050"/>
                </a:solidFill>
                <a:latin typeface="Algerian" panose="04020705040A02060702" pitchFamily="82" charset="0"/>
              </a:rPr>
              <a:t>VITTORIA=RESTI FERMO PERDITA=-2</a:t>
            </a:r>
          </a:p>
          <a:p>
            <a:r>
              <a:rPr lang="it-IT" sz="1200" dirty="0" smtClean="0">
                <a:solidFill>
                  <a:srgbClr val="92D050"/>
                </a:solidFill>
                <a:latin typeface="Algerian" panose="04020705040A02060702" pitchFamily="82" charset="0"/>
              </a:rPr>
              <a:t>L.</a:t>
            </a:r>
            <a:r>
              <a:rPr lang="it-IT" sz="1200" dirty="0">
                <a:solidFill>
                  <a:srgbClr val="92D050"/>
                </a:solidFill>
                <a:latin typeface="Algerian" panose="04020705040A02060702" pitchFamily="82" charset="0"/>
              </a:rPr>
              <a:t> IN QUALE STAGIONE SI TROVANO </a:t>
            </a:r>
            <a:r>
              <a:rPr lang="it-IT" sz="1200" dirty="0" smtClean="0">
                <a:solidFill>
                  <a:srgbClr val="92D050"/>
                </a:solidFill>
                <a:latin typeface="Algerian" panose="04020705040A02060702" pitchFamily="82" charset="0"/>
              </a:rPr>
              <a:t>I RIBES?</a:t>
            </a:r>
          </a:p>
          <a:p>
            <a:r>
              <a:rPr lang="it-IT" sz="1200" dirty="0">
                <a:solidFill>
                  <a:srgbClr val="92D050"/>
                </a:solidFill>
                <a:latin typeface="Algerian" panose="04020705040A02060702" pitchFamily="82" charset="0"/>
              </a:rPr>
              <a:t>A</a:t>
            </a:r>
            <a:r>
              <a:rPr lang="it-IT" sz="1200" dirty="0" smtClean="0">
                <a:solidFill>
                  <a:srgbClr val="92D050"/>
                </a:solidFill>
                <a:latin typeface="Algerian" panose="04020705040A02060702" pitchFamily="82" charset="0"/>
              </a:rPr>
              <a:t>. </a:t>
            </a:r>
            <a:r>
              <a:rPr lang="it-IT" sz="1200" dirty="0">
                <a:solidFill>
                  <a:srgbClr val="92D050"/>
                </a:solidFill>
                <a:latin typeface="Algerian" panose="04020705040A02060702" pitchFamily="82" charset="0"/>
              </a:rPr>
              <a:t>IN QUALE STAGIONE SI </a:t>
            </a:r>
            <a:r>
              <a:rPr lang="it-IT" sz="1200" dirty="0" smtClean="0">
                <a:solidFill>
                  <a:srgbClr val="92D050"/>
                </a:solidFill>
                <a:latin typeface="Algerian" panose="04020705040A02060702" pitchFamily="82" charset="0"/>
              </a:rPr>
              <a:t>TROVNO I PORRI?</a:t>
            </a:r>
          </a:p>
          <a:p>
            <a:r>
              <a:rPr lang="it-IT" sz="1200" dirty="0" smtClean="0">
                <a:solidFill>
                  <a:srgbClr val="92D050"/>
                </a:solidFill>
                <a:latin typeface="Algerian" panose="04020705040A02060702" pitchFamily="82" charset="0"/>
              </a:rPr>
              <a:t>F. </a:t>
            </a:r>
            <a:r>
              <a:rPr lang="it-IT" sz="1200" dirty="0">
                <a:solidFill>
                  <a:srgbClr val="92D050"/>
                </a:solidFill>
                <a:latin typeface="Algerian" panose="04020705040A02060702" pitchFamily="82" charset="0"/>
              </a:rPr>
              <a:t>IN QUALE STAGIONE SI </a:t>
            </a:r>
            <a:r>
              <a:rPr lang="it-IT" sz="1200" dirty="0" smtClean="0">
                <a:solidFill>
                  <a:srgbClr val="92D050"/>
                </a:solidFill>
                <a:latin typeface="Algerian" panose="04020705040A02060702" pitchFamily="82" charset="0"/>
              </a:rPr>
              <a:t>TROVA IL PREZZEMOLO?</a:t>
            </a:r>
          </a:p>
          <a:p>
            <a:r>
              <a:rPr lang="it-IT" sz="1200" dirty="0" smtClean="0">
                <a:solidFill>
                  <a:srgbClr val="92D050"/>
                </a:solidFill>
                <a:latin typeface="Algerian" panose="04020705040A02060702" pitchFamily="82" charset="0"/>
              </a:rPr>
              <a:t>M.</a:t>
            </a:r>
            <a:r>
              <a:rPr lang="it-IT" sz="1200" dirty="0">
                <a:solidFill>
                  <a:srgbClr val="92D050"/>
                </a:solidFill>
                <a:latin typeface="Algerian" panose="04020705040A02060702" pitchFamily="82" charset="0"/>
              </a:rPr>
              <a:t> IN QUALE STAGIONE SI TROVANO </a:t>
            </a:r>
            <a:r>
              <a:rPr lang="it-IT" sz="1200" dirty="0" smtClean="0">
                <a:solidFill>
                  <a:srgbClr val="92D050"/>
                </a:solidFill>
                <a:latin typeface="Algerian" panose="04020705040A02060702" pitchFamily="82" charset="0"/>
              </a:rPr>
              <a:t>I POMODORI?</a:t>
            </a:r>
          </a:p>
        </p:txBody>
      </p:sp>
      <p:pic>
        <p:nvPicPr>
          <p:cNvPr id="2050" name="Picture 2" descr="C:\Users\Studente\Desktop\2 a gioco_citt\foto citt\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71" y="0"/>
            <a:ext cx="3131840" cy="220399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data:image/jpeg;base64,/9j/4AAQSkZJRgABAQAAAQABAAD/2wCEAAkGBxQTEBUUEhQWFhUVGB4XFxcYGBgYGhgYGx0XGxoZGxgYHCghGhooHBUXITIhJSkrLy4uGCAzODMsNy0tLisBCgoKDg0OGxAQGzQmICYsLCw2LywsLyw0MCw0NCwsLzQ0LCwsLDQsLCwsLCwsLCwsLCwsLzQsLDQvLCwsLCwsLP/AABEIAPMAzwMBIgACEQEDEQH/xAAbAAEAAgMBAQAAAAAAAAAAAAAABQYDBAcCAf/EAD4QAAEDAgQDBgQFAwIFBQAAAAEAAhEDIQQSMUEFUWEGEyIycYFSkbHRI0KhwfAHYvEz4RRyc5LCFUNjgrL/xAAZAQEAAwEBAAAAAAAAAAAAAAAAAgMEAQX/xAApEQACAgEEAQQABwEAAAAAAAAAAQIDEQQSITFBEyIyURRhcZGhseGB/9oADAMBAAIRAxEAPwDuKIiAIiIAvhK+IgCIiAIiIAiIgCIiAIiIAiIgCIiAIiIAiIgPoK+ryvoQH1EXwlAfV5REAREQBERAERYDi294Kc+IjNHIdVxvAyZ0RF0GKtXDYzWBMTsCdJ5XWVVXtzxZrKTqRDpcAZbtcGHXBE6KncP7YYikA0HO2C1rTqPNlIPQn9Ass9VGE9rKZXxjLDOms4ow1u6FyBJP6fw6WW8ud9gsNWdiHVnXafO+14FmjfUybxYKw8f7TspjLSc0v/MdWtG99C7opQu9m6Yhb7d0ixouQUOOYipWNJ+Me1hIuKbnEkjQ5AC0EXA0XU+EYQ0qQYajqkaOfrB0Ht1UqrvU6R2u3f0jcREVxaEREAREQBERAfSV8REAREQBERAEXx5gEgSeXPoq/S7X0C8MdmYS7L4gBE7m+k2KhOyMPkyLkl2ZMfxp1HGMoubmZVAykah0wZ5iJPsoCpxIt4iXtl1NpMwLklvkAJ1BP6KT7YYR/eUMQw2pu8Q9fK7lYz/3LVwPH8JhrHO57ruqZZk8rmQFkm257ZPGHkzWSe7DeOclqwOJdUEmm6mOT4n5AmFAdtca6kaBZULHOc4AAG/l30tyOs9LTuBx7K9LvKTgWnQ9eoK5z2w7SVQX0MRSaREgbtdfK9rv23vorNRYlX335LLZpQ7InieJcKxfWfnPmmZyxpaNLLa7F4LvcfT+GnNQ+2mn9xb8lXm4vvG5tTof2n7qb7E4lzMW9rCA6pTysn8skZnn+1rWOd6wN1gqXvWfsxQ5mskv2qwGKFFwoOJwrKrwG0xDhJlxdHnaHFzRyj3VMyPc2A+QOa7jgMVQhtKlUY4htgHtcS0WJsb+vVaPEuymGrEEsyEGZpwyZ1BgQfqtlmmcuYs02ady5iyg9iOEYl1XPSrNb3cA5pfAObQG0W6eY3XWKYMCTJ3IET7bLFg8Gyk3LTaGjWAAJPO26zrRVXsWC6qvYsBERWloREQBERAEREAREQBERARPaPiVShTa+nTD/FDpJAa3c2+uy1KPayi7M0l1IgE5nCWW5O0N7XiVO1w0tIfGU6g6ELkva3hFRlR0OFnHI11/B+W436R6rHqbLK3mPRnulKHK6LM7tNVlpOXWQWg+JsifCdTFxuon+oGEAIr03Ah8GC64kSBlOk66+yplLFuqVznLw5niDgSHGNxeBeNNFk4zijiMlVhjMCHaky0xIbpcRosTm5RcZ8mV2OUWmXnslxXvaLqNRxLfC9k7ZXBz2fIadCrTjuy+HqvzlsExOWADHSNeoXKezlY082YkOmRFo9FPjtBXFN2Wq8ANgCxgi2+gjlurq7oKOJrJ2u6KWJrJZsVSwuHZiKdEePupqMl5bBkAuDPKbRmAtIXK8dU7xzjrImxcS3+2XmbevzV07LVRiauJrOrZa5pho2a4RllzRqPCGkC/itBhU3G4d+dxMMeDBiQ1w5iwsfQKF3KT6XJy6WUmujRwXE3U2908zTzTtLSd+fqtzG1yyk8MiKmVr3b93OYsB+FzgyRvl9Vrdw0tgiTMFw5fey1sMYbUovcB8LneUC2vIXn5qEeXkqTL9/SKlUdiK1SHNp5QLRkcdtRewJsup5hMTfWN4/gVQ/ptwqpRwoNSv3rSPww1+em1nNpGuwvpEBVj+o3GJruLHOY6lFNpa4guMyXEtOgkgD/mW9TVNaN0ZelWmzq6LmvZzt69lIDEDvAA2HtPiA0h+Y+J8AOkc1r8U7fGs8tDzRpTtJeW7kltx6D5rv4qGMknqIYydSRR3AqNMUmvpsczOAfHOcjbNJJHOOqkVoTyslyeUERF06EREAREQAlVHjfbAA5MND3bu1buCNuhkSFbiFQ+13ZxtR4OHyMcPMIIE8509gBvqs2plNR9rKbnJR9pkwXbWoHtbWpiCYJEjXcA+1ld2uBEi4XL8ZgDRp5qlYQwSQGiJFxEnVWLsfx+pWFWoWE0y4Ze7afC78wIJ3lptuSqdPe87ZPJXTZLOJGXG16bqlR4d4SCyo1wjK9pFxNieqp/F+JMPhBkAyJ15ROv+FK9rMNSdndTxDmvnMaTwZE65bTO4B1VOxTGQ00/OTcuk2HIaAz1WS9tyKLZPOGa/EXFrg9rbewJm8X21WHHAks7owHEkxa5AOnOy84niFR57uswOZoHN1H908+hWZmBcS0t2vuMw0BAOmpt0XF4KCLo4006oLiXNJIF9Mpt9VYcZxX8IQ3KHR4tb7hV3Cvpmt4g3WxiZOtzNvbopk4VtV4D2yQZaAXQOY135rssBoz4au5lMlrd82awO0/RadGsXh2UCNMovb7WUrjqjqYa3uczSLkOAIG1nH66rQwlFrS4m7miWkQJEi5HxAwD69VGRxmCjRcxz5tANuu386qX/p1h2VOJNzx4c0A3zS0kD5Sf/qsXFjGV53jNHLdQ/BuJnDYynVZDi0jU2cD4bxoYJHupVe2WWTrwpJs612rxdXCu7ymQ2m6nkaALNfOYmNDIAHOxXN+IP73E9/a0kszeLMbzEm0kgEmYgqc7TcXa+tUZTrF9Oo5tRzCCAx0CzSTydeIuCqpjKze8MiIcANugPpqrL57p4RO6eZYRc+z3Y92Lod66oKbS4hgDCbNMSfENx+is3ZzsRSw/+oGVXB2ZrspEeozEFaP9L+M56LsO/wA1Nziz/pkkifQmBz9lelsppr2qSRrpqhtUsAIiLUaAiIgCIiAIiIDU4pi+6pucLuAOUcz9lSMJ2m73vKr4GQCGidT9z9Lq5cTwZqFoiWuMPMwQ2Dp7qodpuzjmvY3D04pFoYIP5yX3cSbzOp9OSw6mNknldIz3b+0VjtFxRtYCg0zmc0uMG4BJdB5f7pS7YVaGbI6DAHlbldAs4gNiYgZtTvMBafA8RRY6u7EtzPexzGANnI4tPjvbUNHvK+8IwrH1Sxz2U7TnebOMtAHQX16FZYqSxtMeZZ4fJH0MdL81RpqZzruTsba6Aeyy47HNBJiOn+NFjxGFyEZJLQTGXxAyTpGoJG3JecNj6Tw41qYJPlOsdSNifoobUyvk8UnU3sJe6qy8SyDHKRuPup6kG5RliDyEA9Y2NlXsZQNxSAZ0sOokba69VY8M91TD085/EYIIkHS2s8lCS4OkPxTg7XulgyPJBJb11JHzPst/hGDexzbtLvLbeSdesfRblNupi419L/crVpYsUnBpA1DpGp5f5XNzwcPXFKdWm4ZgHBgk5Nct7wdbfNR2NxLMrXAWddse4/UCPlyXunxJz3w55NoBgT7/AKrSdh3gk5fC12YAHMLai4XUsBmavSqPBkwCNwbWjRRvEcPABFi3zZRYjXna51UtWJ8bsx8LA9sbgzP6BaNKrLi11w8Q09TaPnBRNrkLJv4CqHtkgHM0BxBuCPKSP3Ufj8O4VmA6SBPO4g/K3sslctpgloglozRc726Dp1W267cpk+APYd8zQHEe8LuUmCyf03r0/wDix4HPqd0GNcIim0RnnlsJ9l1dVT+n3AKeHod612d1cBxNobqcg9CTPorWvXoi4w5PSoi4w5CIiuLgiIgCIiAIiIDXx2J7thIaXHZrRJPy0CpPGO02Io1TYNJEmm4h4BOh5g7xKvyp/H+zTn3aS/z1HExLnWDW/Iu/VZdSrMZgym1Sx7TnXDKDaldxrl4bPiLAJBdcOAI8QnUfZe8TgsugMu0JAnLf9grp2f7OB5rMqthwDQHfATJNt1qdouz9WkQ5oLgXBjTawOVrJ5bj2HNYJVz2bsGKVUtucFaq4bIARdrWgkgS3K6CPS5+ZIUfwl1ChXp1cRS7zIScoAkxuWkgPAmb8guw8K7N06WHdSIDi9ha4kRZ2o9Jv7qj1OGHBYhrcVRGIYBFFxAhznAANcXnKNDvaCYMq/0ZQw2TdMoYZW8ThKddgr95nrVCXOZEzJN3OmAbDwjQOC28BjGU2DMzJIB1t0Nz0XrE8Me17nU6eHh3/t0KveBhjUwSRp6LWp8PNNoq1SHy4gsg+H0/nWVnm8PkolnJI4p1SiWufTqNbUMMLmGCY0BOhgGATdQ7qoqk5GhrmmSHCJnqDb3CmH1i6l3Zc/JZwaSbEeUweVvkojipeHNq023AM9QYnTWzVBtPoPHgwMxLGPh7Cxx1kCd9XfDyIsvr+IkA93flP8uVs4eix1MOMPabta78p3if8WWGpVc1wOVoaNRHtM+6hwRyK1Yua17QJg0nAaSZc32OYjotXheE72lG+x5OF4/cLNwYAA0wdScs8/MyOfl16lbXBgGvj8lS8j8pmzh1DoBHuut8NEkQ2JcW1HZm3Nz0O9tx91O8PyvY0xBETvab/oVl7R8LLmd4wQ9h8QHMaj0IuFCYLHQ1pmC90SYiNptz3XM74nWsE3wPH1mValIVnsYTJaNIPhdlBPm8OvUrr/Aa+fDsMvOompBcbm5IABXNuzjKJxAGJp2qwM0kFjwY1Bu0kjpcFdC4Hwh2HLhnDmG4GWHC51I1svQ0cpPnx1+hr0+e/BLoiL0DWEREAREQBERAEREB8AQhfUQBVbt06rUptwtFgc6tdziYyNaW39Sd+QKtK8mmJBi40O9/2UJx3RwRktywcxx3CKeCw4ZUcHV3mbeVjBtpJn9b8lBUKpc2qWgSKb76eGCHag3y5tIPIrpfEuyzcRXfUrOMEBrGtjTLBJkayTbotDjVLDYSmWU2AVXs7vM4Eww6uJIgn99V59mn2vd0kYpUtPPSRy92PpAEuaX2te7TudY5BY8HxJxBlwgm02g8lM/+kUc+VsRFyTy9Vr4nglOcuYxcg5T+p02WNyiZjHQZIhoB3IBG+8R9JXuq1hp5nWBHP6hecS5oayGEOEMaYB03i06SpChiaT3uoVY7yS1wykZiNSNRPSbqvcNmSAwmLY14ZUBpvY4FrtWkAzteD+6laeELKlRzSAA/MBBIIcJH1j0XziPAgIY8+A/6NX4SfyOPwnYr1Te5mHh1nUiKb5H5SfCfS+qTeVwSxgn6Tg5uaxgZHxfwjR3XL9JUh2U4ThHmpQrUKbnFxqNLmgyLSAdbG8dVD8OcQ1rg4ZtHA6Ee263sBiQagyEZ6RDmxt0PSLRyXKLVCzP7l8Xhpsy8d4B3D4aCabjNKTOX4qZJ25eg6qydkuMGq3u6hl7RLXHV7ev9w0Pz5rcwuIp4yi5rhB0e3dp2I/Yqp4nD1MLXkeZpzDk4aT7ix6r0G/RmrYfFluNkt0emdCRYMBi21abajdHCfQ7g9QbLOvTTyso1BERdAREQBERAEREAREQBERAFzv8AqaK2em4QKcFmkuBkOJ3ABho52XRFhxeGbUYWPEtcII5jkqrq98HEhZDfHBxzuO8ysY13eOgAazJEX2W/hOzLe7L61Ss14flcQyWMiLGSCTJ2Psr7wfs+KVRz3w4tMU+jbXMfm1HstHjeJfUrHD0wA0kZyJu48/kLdF5n4d1x3T7+jKqVFZl2VYcJa4EB76jGn/UFPLB2HiJg2kH0WjU7O0n1XPfmzOv3jTHi5luzt5FvRdJ4pwecIaNI5Y6ebnPU8xvCp1ThVVoc2pTeQNXD7tVOopnVJY8/R2Ve3wYcObGlVh9om3iHp8XTda+NwHgc3zNLS0E6gbNJ3g6HZadfAPYCRmrM1AB/EbG45nqOVwFJ4GpUcxrnsmm5wb3wjLP/AMjdWXi8bqiMJP4lOMle4bi30HBtQeDRrxctdyI3H+8clam4QVIxOHDRUA8bGmWVBvB/wRuNlp8R4O2ow5ZB/MOR9+oUbwFtejUPjJGuhyn9bOO/zSWMZOxeOGWrDYstcK9HUWc07jdp6qz16FLGUWuBI5OHmadCD9CFT8bXF6lOWlzfEP7trc9V77P8ZNIh4k03/wCo3kfiA5hX6TUxTcJfFlykovD6ZtcM4i/C1Syr5Jh4+E/G3pzV3a4EAgyDcHmFDcd4aK9MVKcFwEtI/M3l9lG9leK5SKDzY/6ZOx+A/t7hehVJ0z9OXT6ZZF7HtfXgtiIi3F4REQBERAEREAREQBERAEREAXltMDQDnpv/AAr0iAIiICscd7OzNSgLm7mbHqOR9Pbkq5w/HPoucCO8pvkVKT/NGhv+b1159OlKM4rwSnWv5X/EP3+6wXaR531cMonVzmJV+HFtUvZTMvpgObOtSkdJ5vb5TsbFa2KoGQ5g38Y3gcv1XvGYN2FrMqX/AA3h3h1LDZ8aWIm3NWfGYJtZorUCCSJto4fsVhlp3bF4XuXaK1Fv9TmA4kSSD1tvY/5U1hAAzvGXpu80f/r7/NOM8AZVm2V49iD91Hdn8acPUNGvYO30a48xyPNvv65FBLoq6eGXDs9xTuXCk8/hPPgd8Ljseh/QrJ2q4VlPesHhPnA2ds4cr/qoXE0MttabtOn+385Kf7O8UDh/w9e5IhhP52/CeoHz9lvpsVkfSn/xlsXlbJG/2c4r3zMrz+IzX+4bO+/VTCoWNoPwmIBZtdhOjmnVp+h9irrgMY2rTa9uh23B3B6hb9Nc5ZhP5Iurm37X2jYREWotCIiAIiIAiIgCIiAIiIAiIgCIiAIiIDQ4xw0Vmcnt8p/Y9CqtwzHPwjyHA91P4jN6Z+JvMdFeFGcZ4X3ozNgVBodnD4Ssmopln1K/kv5K5w53Ls+cQwLa7BUpkZiJa4aOG3+VTOJ8ObWBa9viHOxkfQhSPC+JOwzy1wPdT42b0z8TRu3mFNcYwIqsFakQTEyNHDn6rHbFXx9SHyXaKpJTWfJSuE1jTAoVTI0a47i/hPWFmr0S0xJiZY4ag66817xdIPEO15rFh8RI7up7H+brz885KPyZYKVcY2gaTyBiKYlp2d19DuPdaHZ7ihoVC18hpMPB/KRbN6jQ9IOyj2y1wgw9plrh9fuP2WXitfvB3wAbUbArN2OwqD+0+U8pHqtitcsTXyX8olvfflHRwUVX7IcYDgKLj/055DVh6jbp6K0L16rFZHcjZCSksoIiKwkEREAREQBERAEREAREQBERAEREAREQERx3gwrDOzw1QLHZ3QqscK4u/C1C1wOSfxKe7Du9g5cwr8ofj/BBXbmbDao0dz6O6LHfp3u9Sv5f2VTg/lHsjeM4BrmitRILHXtpf9voVWcRTn1W1wvij8LUdTe0mnP4tI6tn87By5hb/FcACBUpHMx4lpG45f8AMF5d8FL3x4+19f4Z5JSWV2QNKt+V1iNCs72Z2kixFj0m3/aR/OWvWpT6rzhsQQf7h8nDkVRFlRq0cQ6i8Aki4h/wuHld+y6fwDigr0pNnts8cjzHQ6hUTGYVtRkjQ/p0P0/Ra3AOJuwtcTMCxGuZnKfiGo/ytulv9OXPRZVNwf5HV0XihWa9oc0y1wkEbgr2vaNwREQBERAEREAREQBERAEREAREQBERAEREBDdoeBNxDZb4arfK7/xdzCpWBx9TCvfTqMJZP4lLcH46fX6/qunKI7QcDbiGz5ajfK79j0WS+jd74d/2U2V590eyo4+g0gVKRDmOuCPtsdiDoVFVmZhIsQvbm1cPUc2Id+em7yv6jkY3C9Yeq192ajVp8zeh++68WyOHwZHyzxgcXldDtDry9fus/EcFmE7j+fP+br1UwoeLar7TD22N/X6fJcXJJL7JfsDxQhzsO883M6HVzf8Ay+au65UGllUVWWcwh3y2+o911KhVDmtcNHAEehEhe1orHKG1+DRRLjDMhXxel8IWwvPiIiAIiIAiIgCIiAIiIAiIgCIiAIiIAiIgIzjnBmYlkOs8eV+46dQub8S4e+lVh/gqt8r9Q4cj8TT/AC662tLivC6ddmWoPQjUehWTU6ZWcx7Kbat3K7KJgHZmgkQdwL36HkpY0A5vVYKvZytQdLPGzmNfdv2lfalV3dnMRYWECf0XkOt1tqSFUH5IrHkNJBIsFdeyVbNg6RkGAWiOTSQP0AVQocCbWp5ZL6rr5ZkN/wCY7D15K9cG4c3D0W0mmcupiJJ1MbDovQ0Slnd4LPT2yN9ERekSPhXxel8IQHxERAEREAREQBERAEREAREQBERAEREAREQBYa2FY/zsa71AP1WZFxpPsGOhQawQxoaOTQAPkFkRel1LACIiAIiIDyiIgCIiAIiIAiIgCIiAIiIAiIgCIiAIiIAiIgPSIiA//9k=">
            <a:hlinkClick r:id="rId3"/>
          </p:cNvPr>
          <p:cNvSpPr>
            <a:spLocks noChangeAspect="1" noChangeArrowheads="1"/>
          </p:cNvSpPr>
          <p:nvPr/>
        </p:nvSpPr>
        <p:spPr bwMode="auto">
          <a:xfrm>
            <a:off x="50800" y="-2619672"/>
            <a:ext cx="4286250" cy="26379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727208788"/>
      </p:ext>
    </p:extLst>
  </p:cSld>
  <p:clrMapOvr>
    <a:masterClrMapping/>
  </p:clrMapOvr>
  <mc:AlternateContent xmlns:mc="http://schemas.openxmlformats.org/markup-compatibility/2006">
    <mc:Choice xmlns:p14="http://schemas.microsoft.com/office/powerpoint/2010/main" Requires="p14">
      <p:transition p14:dur="10" advTm="3643">
        <p:randomBar dir="vert"/>
      </p:transition>
    </mc:Choice>
    <mc:Fallback>
      <p:transition advTm="3643">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2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ppt_w</p:attrName>
                                        </p:attrNameLst>
                                      </p:cBhvr>
                                      <p:tavLst>
                                        <p:tav tm="0" fmla="#ppt_w*sin(2.5*pi*$)">
                                          <p:val>
                                            <p:fltVal val="0"/>
                                          </p:val>
                                        </p:tav>
                                        <p:tav tm="100000">
                                          <p:val>
                                            <p:fltVal val="1"/>
                                          </p:val>
                                        </p:tav>
                                      </p:tavLst>
                                    </p:anim>
                                    <p:anim calcmode="lin" valueType="num">
                                      <p:cBhvr>
                                        <p:cTn id="9" dur="250" fill="hold"/>
                                        <p:tgtEl>
                                          <p:spTgt spid="4"/>
                                        </p:tgtEl>
                                        <p:attrNameLst>
                                          <p:attrName>ppt_h</p:attrName>
                                        </p:attrNameLst>
                                      </p:cBhvr>
                                      <p:tavLst>
                                        <p:tav tm="0">
                                          <p:val>
                                            <p:strVal val="#ppt_h"/>
                                          </p:val>
                                        </p:tav>
                                        <p:tav tm="100000">
                                          <p:val>
                                            <p:strVal val="#ppt_h"/>
                                          </p:val>
                                        </p:tav>
                                      </p:tavLst>
                                    </p:anim>
                                  </p:childTnLst>
                                </p:cTn>
                              </p:par>
                            </p:childTnLst>
                          </p:cTn>
                        </p:par>
                        <p:par>
                          <p:cTn id="10" fill="hold">
                            <p:stCondLst>
                              <p:cond delay="27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770"/>
                            </p:stCondLst>
                            <p:childTnLst>
                              <p:par>
                                <p:cTn id="17" presetID="22" presetClass="entr" presetSubtype="4" fill="hold" nodeType="afterEffect">
                                  <p:stCondLst>
                                    <p:cond delay="20"/>
                                  </p:stCondLst>
                                  <p:childTnLst>
                                    <p:set>
                                      <p:cBhvr>
                                        <p:cTn id="18" dur="1" fill="hold">
                                          <p:stCondLst>
                                            <p:cond delay="0"/>
                                          </p:stCondLst>
                                        </p:cTn>
                                        <p:tgtEl>
                                          <p:spTgt spid="2050"/>
                                        </p:tgtEl>
                                        <p:attrNameLst>
                                          <p:attrName>style.visibility</p:attrName>
                                        </p:attrNameLst>
                                      </p:cBhvr>
                                      <p:to>
                                        <p:strVal val="visible"/>
                                      </p:to>
                                    </p:set>
                                    <p:animEffect transition="in" filter="wipe(down)">
                                      <p:cBhvr>
                                        <p:cTn id="1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rot="17126841">
            <a:off x="264872" y="4179892"/>
            <a:ext cx="3499164" cy="769441"/>
          </a:xfrm>
          <a:prstGeom prst="rect">
            <a:avLst/>
          </a:prstGeom>
          <a:noFill/>
        </p:spPr>
        <p:txBody>
          <a:bodyPr wrap="square" rtlCol="0">
            <a:spAutoFit/>
          </a:bodyPr>
          <a:lstStyle/>
          <a:p>
            <a:r>
              <a:rPr lang="it-IT" sz="4400" b="1" dirty="0" smtClean="0">
                <a:solidFill>
                  <a:srgbClr val="FFFF00"/>
                </a:solidFill>
              </a:rPr>
              <a:t>DOMANDE</a:t>
            </a:r>
            <a:endParaRPr lang="it-IT" sz="4400" b="1" dirty="0">
              <a:solidFill>
                <a:srgbClr val="FFFF00"/>
              </a:solidFill>
            </a:endParaRPr>
          </a:p>
        </p:txBody>
      </p:sp>
      <p:sp>
        <p:nvSpPr>
          <p:cNvPr id="9" name="CasellaDiTesto 8"/>
          <p:cNvSpPr txBox="1"/>
          <p:nvPr/>
        </p:nvSpPr>
        <p:spPr>
          <a:xfrm rot="923615">
            <a:off x="3573554" y="568744"/>
            <a:ext cx="5508104" cy="6186309"/>
          </a:xfrm>
          <a:prstGeom prst="rect">
            <a:avLst/>
          </a:prstGeom>
          <a:noFill/>
        </p:spPr>
        <p:txBody>
          <a:bodyPr wrap="square" rtlCol="0">
            <a:spAutoFit/>
          </a:bodyPr>
          <a:lstStyle/>
          <a:p>
            <a:r>
              <a:rPr lang="it-IT" sz="1100" dirty="0" smtClean="0">
                <a:solidFill>
                  <a:srgbClr val="92D050"/>
                </a:solidFill>
                <a:latin typeface="Algerian" panose="04020705040A02060702" pitchFamily="82" charset="0"/>
              </a:rPr>
              <a:t>CASELLA N°6</a:t>
            </a:r>
          </a:p>
          <a:p>
            <a:r>
              <a:rPr lang="it-IT" sz="1100" dirty="0" smtClean="0">
                <a:solidFill>
                  <a:srgbClr val="92D050"/>
                </a:solidFill>
                <a:latin typeface="Algerian" panose="04020705040A02060702" pitchFamily="82" charset="0"/>
              </a:rPr>
              <a:t>VITTORIA=+2  perdita=-2</a:t>
            </a:r>
          </a:p>
          <a:p>
            <a:r>
              <a:rPr lang="it-IT" sz="1100" dirty="0" smtClean="0">
                <a:solidFill>
                  <a:srgbClr val="92D050"/>
                </a:solidFill>
                <a:latin typeface="Algerian" panose="04020705040A02060702" pitchFamily="82" charset="0"/>
              </a:rPr>
              <a:t>l. In quale stagione si trovano le castagne?</a:t>
            </a:r>
          </a:p>
          <a:p>
            <a:r>
              <a:rPr lang="it-IT" sz="1100" dirty="0" smtClean="0">
                <a:solidFill>
                  <a:srgbClr val="92D050"/>
                </a:solidFill>
                <a:latin typeface="Algerian" panose="04020705040A02060702" pitchFamily="82" charset="0"/>
              </a:rPr>
              <a:t>a. </a:t>
            </a:r>
            <a:r>
              <a:rPr lang="it-IT" sz="1100" dirty="0">
                <a:solidFill>
                  <a:srgbClr val="92D050"/>
                </a:solidFill>
                <a:latin typeface="Algerian" panose="04020705040A02060702" pitchFamily="82" charset="0"/>
              </a:rPr>
              <a:t>In quale stagione si trovano </a:t>
            </a:r>
            <a:r>
              <a:rPr lang="it-IT" sz="1100" dirty="0" smtClean="0">
                <a:solidFill>
                  <a:srgbClr val="92D050"/>
                </a:solidFill>
                <a:latin typeface="Algerian" panose="04020705040A02060702" pitchFamily="82" charset="0"/>
              </a:rPr>
              <a:t> i porcini?</a:t>
            </a:r>
          </a:p>
          <a:p>
            <a:pPr marL="342900" indent="-342900">
              <a:buAutoNum type="alphaLcPeriod" startAt="6"/>
            </a:pPr>
            <a:r>
              <a:rPr lang="it-IT" sz="1100" dirty="0" smtClean="0">
                <a:solidFill>
                  <a:srgbClr val="92D050"/>
                </a:solidFill>
                <a:latin typeface="Algerian" panose="04020705040A02060702" pitchFamily="82" charset="0"/>
              </a:rPr>
              <a:t>In </a:t>
            </a:r>
            <a:r>
              <a:rPr lang="it-IT" sz="1100" dirty="0">
                <a:solidFill>
                  <a:srgbClr val="92D050"/>
                </a:solidFill>
                <a:latin typeface="Algerian" panose="04020705040A02060702" pitchFamily="82" charset="0"/>
              </a:rPr>
              <a:t>quale stagione si </a:t>
            </a:r>
            <a:r>
              <a:rPr lang="it-IT" sz="1100" dirty="0" smtClean="0">
                <a:solidFill>
                  <a:srgbClr val="92D050"/>
                </a:solidFill>
                <a:latin typeface="Algerian" panose="04020705040A02060702" pitchFamily="82" charset="0"/>
              </a:rPr>
              <a:t>trovano le rape? </a:t>
            </a:r>
          </a:p>
          <a:p>
            <a:r>
              <a:rPr lang="it-IT" sz="1100" dirty="0" smtClean="0">
                <a:solidFill>
                  <a:srgbClr val="92D050"/>
                </a:solidFill>
                <a:latin typeface="Algerian" panose="04020705040A02060702" pitchFamily="82" charset="0"/>
              </a:rPr>
              <a:t>m</a:t>
            </a:r>
            <a:r>
              <a:rPr lang="it-IT" sz="1100" dirty="0">
                <a:solidFill>
                  <a:srgbClr val="92D050"/>
                </a:solidFill>
                <a:latin typeface="Algerian" panose="04020705040A02060702" pitchFamily="82" charset="0"/>
              </a:rPr>
              <a:t> . In quale stagione si trovano </a:t>
            </a:r>
            <a:r>
              <a:rPr lang="it-IT" sz="1100" dirty="0" smtClean="0">
                <a:solidFill>
                  <a:srgbClr val="92D050"/>
                </a:solidFill>
                <a:latin typeface="Algerian" panose="04020705040A02060702" pitchFamily="82" charset="0"/>
              </a:rPr>
              <a:t> i piselli?</a:t>
            </a:r>
          </a:p>
          <a:p>
            <a:r>
              <a:rPr lang="it-IT" sz="1100" dirty="0" smtClean="0">
                <a:solidFill>
                  <a:srgbClr val="92D050"/>
                </a:solidFill>
                <a:latin typeface="Algerian" panose="04020705040A02060702" pitchFamily="82" charset="0"/>
              </a:rPr>
              <a:t>Casella n° 7</a:t>
            </a:r>
          </a:p>
          <a:p>
            <a:r>
              <a:rPr lang="it-IT" sz="1100" dirty="0" smtClean="0">
                <a:solidFill>
                  <a:srgbClr val="92D050"/>
                </a:solidFill>
                <a:latin typeface="Algerian" panose="04020705040A02060702" pitchFamily="82" charset="0"/>
              </a:rPr>
              <a:t>Vittoria=+1  PERDITA= -2</a:t>
            </a:r>
          </a:p>
          <a:p>
            <a:r>
              <a:rPr lang="it-IT" sz="1100" dirty="0" smtClean="0">
                <a:solidFill>
                  <a:srgbClr val="92D050"/>
                </a:solidFill>
                <a:latin typeface="Algerian" panose="04020705040A02060702" pitchFamily="82" charset="0"/>
              </a:rPr>
              <a:t>L</a:t>
            </a:r>
            <a:r>
              <a:rPr lang="it-IT" sz="1100" dirty="0">
                <a:solidFill>
                  <a:srgbClr val="92D050"/>
                </a:solidFill>
                <a:latin typeface="Algerian" panose="04020705040A02060702" pitchFamily="82" charset="0"/>
              </a:rPr>
              <a:t> . In quale stagione si trovano </a:t>
            </a:r>
            <a:r>
              <a:rPr lang="it-IT" sz="1100" dirty="0" smtClean="0">
                <a:solidFill>
                  <a:srgbClr val="92D050"/>
                </a:solidFill>
                <a:latin typeface="Algerian" panose="04020705040A02060702" pitchFamily="82" charset="0"/>
              </a:rPr>
              <a:t> LE VERZE?</a:t>
            </a:r>
          </a:p>
          <a:p>
            <a:r>
              <a:rPr lang="it-IT" sz="1100" dirty="0" smtClean="0">
                <a:solidFill>
                  <a:srgbClr val="92D050"/>
                </a:solidFill>
                <a:latin typeface="Algerian" panose="04020705040A02060702" pitchFamily="82" charset="0"/>
              </a:rPr>
              <a:t>A</a:t>
            </a:r>
            <a:r>
              <a:rPr lang="it-IT" sz="1100" dirty="0">
                <a:solidFill>
                  <a:srgbClr val="92D050"/>
                </a:solidFill>
                <a:latin typeface="Algerian" panose="04020705040A02060702" pitchFamily="82" charset="0"/>
              </a:rPr>
              <a:t> . In quale stagione si trovano </a:t>
            </a:r>
            <a:r>
              <a:rPr lang="it-IT" sz="1100" dirty="0" smtClean="0">
                <a:solidFill>
                  <a:srgbClr val="92D050"/>
                </a:solidFill>
                <a:latin typeface="Algerian" panose="04020705040A02060702" pitchFamily="82" charset="0"/>
              </a:rPr>
              <a:t>LE PATATE?</a:t>
            </a:r>
          </a:p>
          <a:p>
            <a:r>
              <a:rPr lang="it-IT" sz="1100" dirty="0" smtClean="0">
                <a:solidFill>
                  <a:srgbClr val="92D050"/>
                </a:solidFill>
                <a:latin typeface="Algerian" panose="04020705040A02060702" pitchFamily="82" charset="0"/>
              </a:rPr>
              <a:t>F</a:t>
            </a:r>
            <a:r>
              <a:rPr lang="it-IT" sz="1100" dirty="0">
                <a:solidFill>
                  <a:srgbClr val="92D050"/>
                </a:solidFill>
                <a:latin typeface="Algerian" panose="04020705040A02060702" pitchFamily="82" charset="0"/>
              </a:rPr>
              <a:t> . In quale stagione si trovano </a:t>
            </a:r>
            <a:r>
              <a:rPr lang="it-IT" sz="1100" dirty="0" smtClean="0">
                <a:solidFill>
                  <a:srgbClr val="92D050"/>
                </a:solidFill>
                <a:latin typeface="Algerian" panose="04020705040A02060702" pitchFamily="82" charset="0"/>
              </a:rPr>
              <a:t> I  FAGIOLI?</a:t>
            </a:r>
          </a:p>
          <a:p>
            <a:r>
              <a:rPr lang="it-IT" sz="1100" dirty="0">
                <a:solidFill>
                  <a:srgbClr val="92D050"/>
                </a:solidFill>
                <a:latin typeface="Algerian" panose="04020705040A02060702" pitchFamily="82" charset="0"/>
              </a:rPr>
              <a:t> </a:t>
            </a:r>
            <a:r>
              <a:rPr lang="it-IT" sz="1100" dirty="0" smtClean="0">
                <a:solidFill>
                  <a:srgbClr val="92D050"/>
                </a:solidFill>
                <a:latin typeface="Algerian" panose="04020705040A02060702" pitchFamily="82" charset="0"/>
              </a:rPr>
              <a:t>M</a:t>
            </a:r>
            <a:r>
              <a:rPr lang="it-IT" sz="1100" dirty="0">
                <a:solidFill>
                  <a:srgbClr val="92D050"/>
                </a:solidFill>
                <a:latin typeface="Algerian" panose="04020705040A02060702" pitchFamily="82" charset="0"/>
              </a:rPr>
              <a:t> . In quale stagione si trovano </a:t>
            </a:r>
            <a:r>
              <a:rPr lang="it-IT" sz="1100" dirty="0" smtClean="0">
                <a:solidFill>
                  <a:srgbClr val="92D050"/>
                </a:solidFill>
                <a:latin typeface="Algerian" panose="04020705040A02060702" pitchFamily="82" charset="0"/>
              </a:rPr>
              <a:t>I FAGIOLINI?</a:t>
            </a:r>
          </a:p>
          <a:p>
            <a:r>
              <a:rPr lang="it-IT" sz="1100" dirty="0" smtClean="0">
                <a:solidFill>
                  <a:srgbClr val="92D050"/>
                </a:solidFill>
                <a:latin typeface="Algerian" panose="04020705040A02060702" pitchFamily="82" charset="0"/>
              </a:rPr>
              <a:t>CASELLA N°8</a:t>
            </a:r>
          </a:p>
          <a:p>
            <a:r>
              <a:rPr lang="it-IT" sz="1100" dirty="0" smtClean="0">
                <a:solidFill>
                  <a:srgbClr val="92D050"/>
                </a:solidFill>
                <a:latin typeface="Algerian" panose="04020705040A02060702" pitchFamily="82" charset="0"/>
              </a:rPr>
              <a:t>VITTORIA= +2 perdita=-5</a:t>
            </a:r>
          </a:p>
          <a:p>
            <a:r>
              <a:rPr lang="it-IT" sz="1100" dirty="0" smtClean="0">
                <a:solidFill>
                  <a:srgbClr val="92D050"/>
                </a:solidFill>
                <a:latin typeface="Algerian" panose="04020705040A02060702" pitchFamily="82" charset="0"/>
              </a:rPr>
              <a:t>l</a:t>
            </a:r>
            <a:r>
              <a:rPr lang="it-IT" sz="1100" dirty="0">
                <a:solidFill>
                  <a:srgbClr val="92D050"/>
                </a:solidFill>
                <a:latin typeface="Algerian" panose="04020705040A02060702" pitchFamily="82" charset="0"/>
              </a:rPr>
              <a:t> . In quale stagione si </a:t>
            </a:r>
            <a:r>
              <a:rPr lang="it-IT" sz="1100" dirty="0" smtClean="0">
                <a:solidFill>
                  <a:srgbClr val="92D050"/>
                </a:solidFill>
                <a:latin typeface="Algerian" panose="04020705040A02060702" pitchFamily="82" charset="0"/>
              </a:rPr>
              <a:t>trova la vaniglia?</a:t>
            </a:r>
          </a:p>
          <a:p>
            <a:r>
              <a:rPr lang="it-IT" sz="1100" dirty="0" smtClean="0">
                <a:solidFill>
                  <a:srgbClr val="92D050"/>
                </a:solidFill>
                <a:latin typeface="Algerian" panose="04020705040A02060702" pitchFamily="82" charset="0"/>
              </a:rPr>
              <a:t>a</a:t>
            </a:r>
            <a:r>
              <a:rPr lang="it-IT" sz="1100" dirty="0">
                <a:solidFill>
                  <a:srgbClr val="92D050"/>
                </a:solidFill>
                <a:latin typeface="Algerian" panose="04020705040A02060702" pitchFamily="82" charset="0"/>
              </a:rPr>
              <a:t> . In quale stagione si </a:t>
            </a:r>
            <a:r>
              <a:rPr lang="it-IT" sz="1100" dirty="0" smtClean="0">
                <a:solidFill>
                  <a:srgbClr val="92D050"/>
                </a:solidFill>
                <a:latin typeface="Algerian" panose="04020705040A02060702" pitchFamily="82" charset="0"/>
              </a:rPr>
              <a:t>trova  l’insalata?</a:t>
            </a:r>
          </a:p>
          <a:p>
            <a:r>
              <a:rPr lang="it-IT" sz="1100" dirty="0" smtClean="0">
                <a:solidFill>
                  <a:srgbClr val="92D050"/>
                </a:solidFill>
                <a:latin typeface="Algerian" panose="04020705040A02060702" pitchFamily="82" charset="0"/>
              </a:rPr>
              <a:t>f</a:t>
            </a:r>
            <a:r>
              <a:rPr lang="it-IT" sz="1100" dirty="0">
                <a:solidFill>
                  <a:srgbClr val="92D050"/>
                </a:solidFill>
                <a:latin typeface="Algerian" panose="04020705040A02060702" pitchFamily="82" charset="0"/>
              </a:rPr>
              <a:t> . In quale stagione si </a:t>
            </a:r>
            <a:r>
              <a:rPr lang="it-IT" sz="1100" dirty="0" smtClean="0">
                <a:solidFill>
                  <a:srgbClr val="92D050"/>
                </a:solidFill>
                <a:latin typeface="Algerian" panose="04020705040A02060702" pitchFamily="82" charset="0"/>
              </a:rPr>
              <a:t>trova il radicchio?</a:t>
            </a:r>
          </a:p>
          <a:p>
            <a:r>
              <a:rPr lang="it-IT" sz="1100" dirty="0" smtClean="0">
                <a:solidFill>
                  <a:srgbClr val="92D050"/>
                </a:solidFill>
                <a:latin typeface="Algerian" panose="04020705040A02060702" pitchFamily="82" charset="0"/>
              </a:rPr>
              <a:t>m</a:t>
            </a:r>
            <a:r>
              <a:rPr lang="it-IT" sz="1100" dirty="0">
                <a:solidFill>
                  <a:srgbClr val="92D050"/>
                </a:solidFill>
                <a:latin typeface="Algerian" panose="04020705040A02060702" pitchFamily="82" charset="0"/>
              </a:rPr>
              <a:t> . In quale stagione si trovano </a:t>
            </a:r>
            <a:r>
              <a:rPr lang="it-IT" sz="1100" dirty="0" smtClean="0">
                <a:solidFill>
                  <a:srgbClr val="92D050"/>
                </a:solidFill>
                <a:latin typeface="Algerian" panose="04020705040A02060702" pitchFamily="82" charset="0"/>
              </a:rPr>
              <a:t> i peperoni?</a:t>
            </a:r>
          </a:p>
          <a:p>
            <a:r>
              <a:rPr lang="it-IT" sz="1100" dirty="0" smtClean="0">
                <a:solidFill>
                  <a:srgbClr val="92D050"/>
                </a:solidFill>
                <a:latin typeface="Algerian" panose="04020705040A02060702" pitchFamily="82" charset="0"/>
              </a:rPr>
              <a:t>Casella n°9</a:t>
            </a:r>
          </a:p>
          <a:p>
            <a:r>
              <a:rPr lang="it-IT" sz="1100" dirty="0" smtClean="0">
                <a:solidFill>
                  <a:srgbClr val="92D050"/>
                </a:solidFill>
                <a:latin typeface="Algerian" panose="04020705040A02060702" pitchFamily="82" charset="0"/>
              </a:rPr>
              <a:t>Vittoria= resti fermo perdita=-1</a:t>
            </a:r>
          </a:p>
          <a:p>
            <a:r>
              <a:rPr lang="it-IT" sz="1100" dirty="0" smtClean="0">
                <a:solidFill>
                  <a:srgbClr val="92D050"/>
                </a:solidFill>
                <a:latin typeface="Algerian" panose="04020705040A02060702" pitchFamily="82" charset="0"/>
              </a:rPr>
              <a:t>l</a:t>
            </a:r>
            <a:r>
              <a:rPr lang="it-IT" sz="1100" dirty="0">
                <a:solidFill>
                  <a:srgbClr val="92D050"/>
                </a:solidFill>
                <a:latin typeface="Algerian" panose="04020705040A02060702" pitchFamily="82" charset="0"/>
              </a:rPr>
              <a:t> . In quale stagione si trovano </a:t>
            </a:r>
            <a:r>
              <a:rPr lang="it-IT" sz="1100" dirty="0" smtClean="0">
                <a:solidFill>
                  <a:srgbClr val="92D050"/>
                </a:solidFill>
                <a:latin typeface="Algerian" panose="04020705040A02060702" pitchFamily="82" charset="0"/>
              </a:rPr>
              <a:t>le fave?</a:t>
            </a:r>
          </a:p>
          <a:p>
            <a:pPr marL="342900" indent="-342900">
              <a:buAutoNum type="alphaLcPeriod"/>
            </a:pPr>
            <a:r>
              <a:rPr lang="it-IT" sz="1100" dirty="0" smtClean="0">
                <a:solidFill>
                  <a:srgbClr val="92D050"/>
                </a:solidFill>
                <a:latin typeface="Algerian" panose="04020705040A02060702" pitchFamily="82" charset="0"/>
              </a:rPr>
              <a:t>In </a:t>
            </a:r>
            <a:r>
              <a:rPr lang="it-IT" sz="1100" dirty="0">
                <a:solidFill>
                  <a:srgbClr val="92D050"/>
                </a:solidFill>
                <a:latin typeface="Algerian" panose="04020705040A02060702" pitchFamily="82" charset="0"/>
              </a:rPr>
              <a:t>quale stagione si trovano </a:t>
            </a:r>
            <a:r>
              <a:rPr lang="it-IT" sz="1100" dirty="0" smtClean="0">
                <a:solidFill>
                  <a:srgbClr val="92D050"/>
                </a:solidFill>
                <a:latin typeface="Algerian" panose="04020705040A02060702" pitchFamily="82" charset="0"/>
              </a:rPr>
              <a:t>i meloni?</a:t>
            </a:r>
          </a:p>
          <a:p>
            <a:r>
              <a:rPr lang="it-IT" sz="1100" dirty="0" smtClean="0">
                <a:solidFill>
                  <a:srgbClr val="92D050"/>
                </a:solidFill>
                <a:latin typeface="Algerian" panose="04020705040A02060702" pitchFamily="82" charset="0"/>
              </a:rPr>
              <a:t>f</a:t>
            </a:r>
            <a:r>
              <a:rPr lang="it-IT" sz="1100" dirty="0">
                <a:solidFill>
                  <a:srgbClr val="92D050"/>
                </a:solidFill>
                <a:latin typeface="Algerian" panose="04020705040A02060702" pitchFamily="82" charset="0"/>
              </a:rPr>
              <a:t> . In quale stagione si trovano </a:t>
            </a:r>
            <a:r>
              <a:rPr lang="it-IT" sz="1100" dirty="0" smtClean="0">
                <a:solidFill>
                  <a:srgbClr val="92D050"/>
                </a:solidFill>
                <a:latin typeface="Algerian" panose="04020705040A02060702" pitchFamily="82" charset="0"/>
              </a:rPr>
              <a:t>i pompelmi?</a:t>
            </a:r>
          </a:p>
          <a:p>
            <a:r>
              <a:rPr lang="it-IT" sz="1100" dirty="0" smtClean="0">
                <a:solidFill>
                  <a:srgbClr val="92D050"/>
                </a:solidFill>
                <a:latin typeface="Algerian" panose="04020705040A02060702" pitchFamily="82" charset="0"/>
              </a:rPr>
              <a:t>m.</a:t>
            </a:r>
            <a:r>
              <a:rPr lang="it-IT" sz="1100" dirty="0">
                <a:solidFill>
                  <a:srgbClr val="92D050"/>
                </a:solidFill>
                <a:latin typeface="Algerian" panose="04020705040A02060702" pitchFamily="82" charset="0"/>
              </a:rPr>
              <a:t> . In quale stagione si trovano </a:t>
            </a:r>
            <a:r>
              <a:rPr lang="it-IT" sz="1100" dirty="0" smtClean="0">
                <a:solidFill>
                  <a:srgbClr val="92D050"/>
                </a:solidFill>
                <a:latin typeface="Algerian" panose="04020705040A02060702" pitchFamily="82" charset="0"/>
              </a:rPr>
              <a:t>le cime di rapa?</a:t>
            </a:r>
          </a:p>
          <a:p>
            <a:r>
              <a:rPr lang="it-IT" sz="1100" dirty="0" smtClean="0">
                <a:solidFill>
                  <a:srgbClr val="92D050"/>
                </a:solidFill>
                <a:latin typeface="Algerian" panose="04020705040A02060702" pitchFamily="82" charset="0"/>
              </a:rPr>
              <a:t>Casella n°10</a:t>
            </a:r>
          </a:p>
          <a:p>
            <a:r>
              <a:rPr lang="it-IT" sz="1100" dirty="0" smtClean="0">
                <a:solidFill>
                  <a:srgbClr val="92D050"/>
                </a:solidFill>
                <a:latin typeface="Algerian" panose="04020705040A02060702" pitchFamily="82" charset="0"/>
              </a:rPr>
              <a:t>Vittoria=+3 perdita=-5</a:t>
            </a:r>
          </a:p>
          <a:p>
            <a:r>
              <a:rPr lang="it-IT" sz="1100" dirty="0" smtClean="0">
                <a:solidFill>
                  <a:srgbClr val="92D050"/>
                </a:solidFill>
                <a:latin typeface="Algerian" panose="04020705040A02060702" pitchFamily="82" charset="0"/>
              </a:rPr>
              <a:t>l</a:t>
            </a:r>
            <a:r>
              <a:rPr lang="it-IT" sz="1100" dirty="0">
                <a:solidFill>
                  <a:srgbClr val="92D050"/>
                </a:solidFill>
                <a:latin typeface="Algerian" panose="04020705040A02060702" pitchFamily="82" charset="0"/>
              </a:rPr>
              <a:t> . In quale stagione si trovano </a:t>
            </a:r>
            <a:r>
              <a:rPr lang="it-IT" sz="1100" dirty="0" smtClean="0">
                <a:solidFill>
                  <a:srgbClr val="92D050"/>
                </a:solidFill>
                <a:latin typeface="Algerian" panose="04020705040A02060702" pitchFamily="82" charset="0"/>
              </a:rPr>
              <a:t>i ravanelli?</a:t>
            </a:r>
          </a:p>
          <a:p>
            <a:r>
              <a:rPr lang="it-IT" sz="1100" dirty="0" smtClean="0">
                <a:solidFill>
                  <a:srgbClr val="92D050"/>
                </a:solidFill>
                <a:latin typeface="Algerian" panose="04020705040A02060702" pitchFamily="82" charset="0"/>
              </a:rPr>
              <a:t>a</a:t>
            </a:r>
            <a:r>
              <a:rPr lang="it-IT" sz="1100" dirty="0">
                <a:solidFill>
                  <a:srgbClr val="92D050"/>
                </a:solidFill>
                <a:latin typeface="Algerian" panose="04020705040A02060702" pitchFamily="82" charset="0"/>
              </a:rPr>
              <a:t> . In quale stagione si trovano </a:t>
            </a:r>
            <a:r>
              <a:rPr lang="it-IT" sz="1100" dirty="0" smtClean="0">
                <a:solidFill>
                  <a:srgbClr val="92D050"/>
                </a:solidFill>
                <a:latin typeface="Algerian" panose="04020705040A02060702" pitchFamily="82" charset="0"/>
              </a:rPr>
              <a:t>le angurie?</a:t>
            </a:r>
          </a:p>
          <a:p>
            <a:r>
              <a:rPr lang="it-IT" sz="1100" dirty="0" smtClean="0">
                <a:solidFill>
                  <a:srgbClr val="92D050"/>
                </a:solidFill>
                <a:latin typeface="Algerian" panose="04020705040A02060702" pitchFamily="82" charset="0"/>
              </a:rPr>
              <a:t>f</a:t>
            </a:r>
            <a:r>
              <a:rPr lang="it-IT" sz="1100" dirty="0">
                <a:solidFill>
                  <a:srgbClr val="92D050"/>
                </a:solidFill>
                <a:latin typeface="Algerian" panose="04020705040A02060702" pitchFamily="82" charset="0"/>
              </a:rPr>
              <a:t> . In quale stagione si trovano </a:t>
            </a:r>
            <a:r>
              <a:rPr lang="it-IT" sz="1100" dirty="0" smtClean="0">
                <a:solidFill>
                  <a:srgbClr val="92D050"/>
                </a:solidFill>
                <a:latin typeface="Algerian" panose="04020705040A02060702" pitchFamily="82" charset="0"/>
              </a:rPr>
              <a:t> i fichi?</a:t>
            </a:r>
          </a:p>
          <a:p>
            <a:r>
              <a:rPr lang="it-IT" sz="1100" dirty="0" smtClean="0">
                <a:solidFill>
                  <a:srgbClr val="92D050"/>
                </a:solidFill>
                <a:latin typeface="Algerian" panose="04020705040A02060702" pitchFamily="82" charset="0"/>
              </a:rPr>
              <a:t>m</a:t>
            </a:r>
            <a:r>
              <a:rPr lang="it-IT" sz="1100" dirty="0">
                <a:solidFill>
                  <a:srgbClr val="92D050"/>
                </a:solidFill>
                <a:latin typeface="Algerian" panose="04020705040A02060702" pitchFamily="82" charset="0"/>
              </a:rPr>
              <a:t> . In quale stagione si trovano </a:t>
            </a:r>
            <a:r>
              <a:rPr lang="it-IT" sz="1100" dirty="0" smtClean="0">
                <a:solidFill>
                  <a:srgbClr val="92D050"/>
                </a:solidFill>
                <a:latin typeface="Algerian" panose="04020705040A02060702" pitchFamily="82" charset="0"/>
              </a:rPr>
              <a:t> i cachi?</a:t>
            </a:r>
          </a:p>
          <a:p>
            <a:r>
              <a:rPr lang="it-IT" sz="1100" dirty="0" smtClean="0">
                <a:solidFill>
                  <a:srgbClr val="92D050"/>
                </a:solidFill>
                <a:latin typeface="Algerian" panose="04020705040A02060702" pitchFamily="82" charset="0"/>
              </a:rPr>
              <a:t>Casella n° 11</a:t>
            </a:r>
          </a:p>
          <a:p>
            <a:r>
              <a:rPr lang="it-IT" sz="1100" dirty="0" smtClean="0">
                <a:solidFill>
                  <a:srgbClr val="92D050"/>
                </a:solidFill>
                <a:latin typeface="Algerian" panose="04020705040A02060702" pitchFamily="82" charset="0"/>
              </a:rPr>
              <a:t>Vittoria =+1 PERDITA=-4</a:t>
            </a:r>
          </a:p>
          <a:p>
            <a:r>
              <a:rPr lang="it-IT" sz="1100" dirty="0" smtClean="0">
                <a:solidFill>
                  <a:srgbClr val="92D050"/>
                </a:solidFill>
                <a:latin typeface="Algerian" panose="04020705040A02060702" pitchFamily="82" charset="0"/>
              </a:rPr>
              <a:t>L.</a:t>
            </a:r>
            <a:r>
              <a:rPr lang="it-IT" sz="1100" dirty="0">
                <a:solidFill>
                  <a:srgbClr val="92D050"/>
                </a:solidFill>
                <a:latin typeface="Algerian" panose="04020705040A02060702" pitchFamily="82" charset="0"/>
              </a:rPr>
              <a:t> . In quale stagione si </a:t>
            </a:r>
            <a:r>
              <a:rPr lang="it-IT" sz="1100" dirty="0" smtClean="0">
                <a:solidFill>
                  <a:srgbClr val="92D050"/>
                </a:solidFill>
                <a:latin typeface="Algerian" panose="04020705040A02060702" pitchFamily="82" charset="0"/>
              </a:rPr>
              <a:t>trovano  I MANDARANCI?</a:t>
            </a:r>
          </a:p>
          <a:p>
            <a:r>
              <a:rPr lang="it-IT" sz="1100" dirty="0" smtClean="0">
                <a:solidFill>
                  <a:srgbClr val="92D050"/>
                </a:solidFill>
                <a:latin typeface="Algerian" panose="04020705040A02060702" pitchFamily="82" charset="0"/>
              </a:rPr>
              <a:t>A</a:t>
            </a:r>
            <a:r>
              <a:rPr lang="it-IT" sz="1100" dirty="0">
                <a:solidFill>
                  <a:srgbClr val="92D050"/>
                </a:solidFill>
                <a:latin typeface="Algerian" panose="04020705040A02060702" pitchFamily="82" charset="0"/>
              </a:rPr>
              <a:t> . In quale stagione si trovano </a:t>
            </a:r>
            <a:r>
              <a:rPr lang="it-IT" sz="1100" dirty="0" smtClean="0">
                <a:solidFill>
                  <a:srgbClr val="92D050"/>
                </a:solidFill>
                <a:latin typeface="Algerian" panose="04020705040A02060702" pitchFamily="82" charset="0"/>
              </a:rPr>
              <a:t> LE MORE?</a:t>
            </a:r>
          </a:p>
          <a:p>
            <a:r>
              <a:rPr lang="it-IT" sz="1100" dirty="0" smtClean="0">
                <a:solidFill>
                  <a:srgbClr val="92D050"/>
                </a:solidFill>
                <a:latin typeface="Algerian" panose="04020705040A02060702" pitchFamily="82" charset="0"/>
              </a:rPr>
              <a:t>F</a:t>
            </a:r>
            <a:r>
              <a:rPr lang="it-IT" sz="1100" dirty="0">
                <a:solidFill>
                  <a:srgbClr val="92D050"/>
                </a:solidFill>
                <a:latin typeface="Algerian" panose="04020705040A02060702" pitchFamily="82" charset="0"/>
              </a:rPr>
              <a:t> . In quale stagione si trovano </a:t>
            </a:r>
            <a:r>
              <a:rPr lang="it-IT" sz="1100" dirty="0" smtClean="0">
                <a:solidFill>
                  <a:srgbClr val="92D050"/>
                </a:solidFill>
                <a:latin typeface="Algerian" panose="04020705040A02060702" pitchFamily="82" charset="0"/>
              </a:rPr>
              <a:t> LE SUSINE? </a:t>
            </a:r>
            <a:endParaRPr lang="it-IT" sz="1100" dirty="0">
              <a:solidFill>
                <a:srgbClr val="92D050"/>
              </a:solidFill>
              <a:latin typeface="Algerian" panose="04020705040A02060702" pitchFamily="82" charset="0"/>
            </a:endParaRPr>
          </a:p>
          <a:p>
            <a:r>
              <a:rPr lang="it-IT" sz="1100" dirty="0" smtClean="0">
                <a:solidFill>
                  <a:srgbClr val="92D050"/>
                </a:solidFill>
                <a:latin typeface="Algerian" panose="04020705040A02060702" pitchFamily="82" charset="0"/>
              </a:rPr>
              <a:t>M</a:t>
            </a:r>
            <a:r>
              <a:rPr lang="it-IT" sz="1100" dirty="0">
                <a:solidFill>
                  <a:srgbClr val="92D050"/>
                </a:solidFill>
                <a:latin typeface="Algerian" panose="04020705040A02060702" pitchFamily="82" charset="0"/>
              </a:rPr>
              <a:t> . In quale stagione si </a:t>
            </a:r>
            <a:r>
              <a:rPr lang="it-IT" sz="1100" dirty="0" smtClean="0">
                <a:solidFill>
                  <a:srgbClr val="92D050"/>
                </a:solidFill>
                <a:latin typeface="Algerian" panose="04020705040A02060702" pitchFamily="82" charset="0"/>
              </a:rPr>
              <a:t>trova L’UVA?</a:t>
            </a:r>
            <a:endParaRPr lang="it-IT" sz="1100" dirty="0">
              <a:solidFill>
                <a:srgbClr val="92D050"/>
              </a:solidFill>
              <a:latin typeface="Algerian" panose="04020705040A02060702" pitchFamily="82" charset="0"/>
            </a:endParaRPr>
          </a:p>
        </p:txBody>
      </p:sp>
      <p:pic>
        <p:nvPicPr>
          <p:cNvPr id="3074" name="Picture 2" descr="C:\Users\Studente\Desktop\2 a gioco_citt\foto citt\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8" y="4327"/>
            <a:ext cx="3306006" cy="2106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491733"/>
      </p:ext>
    </p:extLst>
  </p:cSld>
  <p:clrMapOvr>
    <a:masterClrMapping/>
  </p:clrMapOvr>
  <mc:AlternateContent xmlns:mc="http://schemas.openxmlformats.org/markup-compatibility/2006">
    <mc:Choice xmlns:p14="http://schemas.microsoft.com/office/powerpoint/2010/main" Requires="p14">
      <p:transition p14:dur="10" advTm="3972">
        <p:randomBar dir="vert"/>
        <p:sndAc>
          <p:stSnd>
            <p:snd r:embed="rId2" name="suction.wav"/>
          </p:stSnd>
        </p:sndAc>
      </p:transition>
    </mc:Choice>
    <mc:Fallback>
      <p:transition advTm="3972">
        <p:randomBar dir="vert"/>
        <p:sndAc>
          <p:stSnd>
            <p:snd r:embed="rId2"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20"/>
                                  </p:stCondLst>
                                  <p:childTnLst>
                                    <p:set>
                                      <p:cBhvr>
                                        <p:cTn id="6" dur="1" fill="hold">
                                          <p:stCondLst>
                                            <p:cond delay="0"/>
                                          </p:stCondLst>
                                        </p:cTn>
                                        <p:tgtEl>
                                          <p:spTgt spid="3074"/>
                                        </p:tgtEl>
                                        <p:attrNameLst>
                                          <p:attrName>style.visibility</p:attrName>
                                        </p:attrNameLst>
                                      </p:cBhvr>
                                      <p:to>
                                        <p:strVal val="visible"/>
                                      </p:to>
                                    </p:set>
                                    <p:anim calcmode="lin" valueType="num">
                                      <p:cBhvr>
                                        <p:cTn id="7" dur="250" fill="hold"/>
                                        <p:tgtEl>
                                          <p:spTgt spid="3074"/>
                                        </p:tgtEl>
                                        <p:attrNameLst>
                                          <p:attrName>ppt_w</p:attrName>
                                        </p:attrNameLst>
                                      </p:cBhvr>
                                      <p:tavLst>
                                        <p:tav tm="0">
                                          <p:val>
                                            <p:fltVal val="0"/>
                                          </p:val>
                                        </p:tav>
                                        <p:tav tm="100000">
                                          <p:val>
                                            <p:strVal val="#ppt_w"/>
                                          </p:val>
                                        </p:tav>
                                      </p:tavLst>
                                    </p:anim>
                                    <p:anim calcmode="lin" valueType="num">
                                      <p:cBhvr>
                                        <p:cTn id="8" dur="250" fill="hold"/>
                                        <p:tgtEl>
                                          <p:spTgt spid="3074"/>
                                        </p:tgtEl>
                                        <p:attrNameLst>
                                          <p:attrName>ppt_h</p:attrName>
                                        </p:attrNameLst>
                                      </p:cBhvr>
                                      <p:tavLst>
                                        <p:tav tm="0">
                                          <p:val>
                                            <p:fltVal val="0"/>
                                          </p:val>
                                        </p:tav>
                                        <p:tav tm="100000">
                                          <p:val>
                                            <p:strVal val="#ppt_h"/>
                                          </p:val>
                                        </p:tav>
                                      </p:tavLst>
                                    </p:anim>
                                    <p:anim calcmode="lin" valueType="num">
                                      <p:cBhvr>
                                        <p:cTn id="9" dur="250" fill="hold"/>
                                        <p:tgtEl>
                                          <p:spTgt spid="3074"/>
                                        </p:tgtEl>
                                        <p:attrNameLst>
                                          <p:attrName>style.rotation</p:attrName>
                                        </p:attrNameLst>
                                      </p:cBhvr>
                                      <p:tavLst>
                                        <p:tav tm="0">
                                          <p:val>
                                            <p:fltVal val="90"/>
                                          </p:val>
                                        </p:tav>
                                        <p:tav tm="100000">
                                          <p:val>
                                            <p:fltVal val="0"/>
                                          </p:val>
                                        </p:tav>
                                      </p:tavLst>
                                    </p:anim>
                                    <p:animEffect transition="in" filter="fade">
                                      <p:cBhvr>
                                        <p:cTn id="10" dur="250"/>
                                        <p:tgtEl>
                                          <p:spTgt spid="3074"/>
                                        </p:tgtEl>
                                      </p:cBhvr>
                                    </p:animEffect>
                                  </p:childTnLst>
                                </p:cTn>
                              </p:par>
                            </p:childTnLst>
                          </p:cTn>
                        </p:par>
                        <p:par>
                          <p:cTn id="11" fill="hold">
                            <p:stCondLst>
                              <p:cond delay="270"/>
                            </p:stCondLst>
                            <p:childTnLst>
                              <p:par>
                                <p:cTn id="12" presetID="14" presetClass="entr" presetSubtype="10" fill="hold" grpId="0" nodeType="afterEffect">
                                  <p:stCondLst>
                                    <p:cond delay="2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250"/>
                                        <p:tgtEl>
                                          <p:spTgt spid="7"/>
                                        </p:tgtEl>
                                      </p:cBhvr>
                                    </p:animEffect>
                                  </p:childTnLst>
                                </p:cTn>
                              </p:par>
                            </p:childTnLst>
                          </p:cTn>
                        </p:par>
                        <p:par>
                          <p:cTn id="15" fill="hold">
                            <p:stCondLst>
                              <p:cond delay="540"/>
                            </p:stCondLst>
                            <p:childTnLst>
                              <p:par>
                                <p:cTn id="16" presetID="26" presetClass="entr" presetSubtype="0" fill="hold" grpId="0" nodeType="afterEffect">
                                  <p:stCondLst>
                                    <p:cond delay="2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73">
                                          <p:stCondLst>
                                            <p:cond delay="0"/>
                                          </p:stCondLst>
                                        </p:cTn>
                                        <p:tgtEl>
                                          <p:spTgt spid="9"/>
                                        </p:tgtEl>
                                      </p:cBhvr>
                                    </p:animEffect>
                                    <p:anim calcmode="lin" valueType="num">
                                      <p:cBhvr>
                                        <p:cTn id="19" dur="228"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0" dur="83"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1" dur="83" tmFilter="0, 0; 0.125,0.2665; 0.25,0.4; 0.375,0.465; 0.5,0.5;  0.625,0.535; 0.75,0.6; 0.875,0.7335; 1,1">
                                          <p:stCondLst>
                                            <p:cond delay="83"/>
                                          </p:stCondLst>
                                        </p:cTn>
                                        <p:tgtEl>
                                          <p:spTgt spid="9"/>
                                        </p:tgtEl>
                                        <p:attrNameLst>
                                          <p:attrName>ppt_y</p:attrName>
                                        </p:attrNameLst>
                                      </p:cBhvr>
                                      <p:tavLst>
                                        <p:tav tm="0" fmla="#ppt_y-sin(pi*$)/9">
                                          <p:val>
                                            <p:fltVal val="0"/>
                                          </p:val>
                                        </p:tav>
                                        <p:tav tm="100000">
                                          <p:val>
                                            <p:fltVal val="1"/>
                                          </p:val>
                                        </p:tav>
                                      </p:tavLst>
                                    </p:anim>
                                    <p:anim calcmode="lin" valueType="num">
                                      <p:cBhvr>
                                        <p:cTn id="22" dur="41" tmFilter="0, 0; 0.125,0.2665; 0.25,0.4; 0.375,0.465; 0.5,0.5;  0.625,0.535; 0.75,0.6; 0.875,0.7335; 1,1">
                                          <p:stCondLst>
                                            <p:cond delay="165"/>
                                          </p:stCondLst>
                                        </p:cTn>
                                        <p:tgtEl>
                                          <p:spTgt spid="9"/>
                                        </p:tgtEl>
                                        <p:attrNameLst>
                                          <p:attrName>ppt_y</p:attrName>
                                        </p:attrNameLst>
                                      </p:cBhvr>
                                      <p:tavLst>
                                        <p:tav tm="0" fmla="#ppt_y-sin(pi*$)/27">
                                          <p:val>
                                            <p:fltVal val="0"/>
                                          </p:val>
                                        </p:tav>
                                        <p:tav tm="100000">
                                          <p:val>
                                            <p:fltVal val="1"/>
                                          </p:val>
                                        </p:tav>
                                      </p:tavLst>
                                    </p:anim>
                                    <p:anim calcmode="lin" valueType="num">
                                      <p:cBhvr>
                                        <p:cTn id="23" dur="21" tmFilter="0, 0; 0.125,0.2665; 0.25,0.4; 0.375,0.465; 0.5,0.5;  0.625,0.535; 0.75,0.6; 0.875,0.7335; 1,1">
                                          <p:stCondLst>
                                            <p:cond delay="207"/>
                                          </p:stCondLst>
                                        </p:cTn>
                                        <p:tgtEl>
                                          <p:spTgt spid="9"/>
                                        </p:tgtEl>
                                        <p:attrNameLst>
                                          <p:attrName>ppt_y</p:attrName>
                                        </p:attrNameLst>
                                      </p:cBhvr>
                                      <p:tavLst>
                                        <p:tav tm="0" fmla="#ppt_y-sin(pi*$)/81">
                                          <p:val>
                                            <p:fltVal val="0"/>
                                          </p:val>
                                        </p:tav>
                                        <p:tav tm="100000">
                                          <p:val>
                                            <p:fltVal val="1"/>
                                          </p:val>
                                        </p:tav>
                                      </p:tavLst>
                                    </p:anim>
                                    <p:animScale>
                                      <p:cBhvr>
                                        <p:cTn id="24" dur="3">
                                          <p:stCondLst>
                                            <p:cond delay="81"/>
                                          </p:stCondLst>
                                        </p:cTn>
                                        <p:tgtEl>
                                          <p:spTgt spid="9"/>
                                        </p:tgtEl>
                                      </p:cBhvr>
                                      <p:to x="100000" y="60000"/>
                                    </p:animScale>
                                    <p:animScale>
                                      <p:cBhvr>
                                        <p:cTn id="25" dur="21" decel="50000">
                                          <p:stCondLst>
                                            <p:cond delay="84"/>
                                          </p:stCondLst>
                                        </p:cTn>
                                        <p:tgtEl>
                                          <p:spTgt spid="9"/>
                                        </p:tgtEl>
                                      </p:cBhvr>
                                      <p:to x="100000" y="100000"/>
                                    </p:animScale>
                                    <p:animScale>
                                      <p:cBhvr>
                                        <p:cTn id="26" dur="3">
                                          <p:stCondLst>
                                            <p:cond delay="164"/>
                                          </p:stCondLst>
                                        </p:cTn>
                                        <p:tgtEl>
                                          <p:spTgt spid="9"/>
                                        </p:tgtEl>
                                      </p:cBhvr>
                                      <p:to x="100000" y="80000"/>
                                    </p:animScale>
                                    <p:animScale>
                                      <p:cBhvr>
                                        <p:cTn id="27" dur="21" decel="50000">
                                          <p:stCondLst>
                                            <p:cond delay="167"/>
                                          </p:stCondLst>
                                        </p:cTn>
                                        <p:tgtEl>
                                          <p:spTgt spid="9"/>
                                        </p:tgtEl>
                                      </p:cBhvr>
                                      <p:to x="100000" y="100000"/>
                                    </p:animScale>
                                    <p:animScale>
                                      <p:cBhvr>
                                        <p:cTn id="28" dur="3">
                                          <p:stCondLst>
                                            <p:cond delay="205"/>
                                          </p:stCondLst>
                                        </p:cTn>
                                        <p:tgtEl>
                                          <p:spTgt spid="9"/>
                                        </p:tgtEl>
                                      </p:cBhvr>
                                      <p:to x="100000" y="90000"/>
                                    </p:animScale>
                                    <p:animScale>
                                      <p:cBhvr>
                                        <p:cTn id="29" dur="21" decel="50000">
                                          <p:stCondLst>
                                            <p:cond delay="209"/>
                                          </p:stCondLst>
                                        </p:cTn>
                                        <p:tgtEl>
                                          <p:spTgt spid="9"/>
                                        </p:tgtEl>
                                      </p:cBhvr>
                                      <p:to x="100000" y="100000"/>
                                    </p:animScale>
                                    <p:animScale>
                                      <p:cBhvr>
                                        <p:cTn id="30" dur="3">
                                          <p:stCondLst>
                                            <p:cond delay="226"/>
                                          </p:stCondLst>
                                        </p:cTn>
                                        <p:tgtEl>
                                          <p:spTgt spid="9"/>
                                        </p:tgtEl>
                                      </p:cBhvr>
                                      <p:to x="100000" y="95000"/>
                                    </p:animScale>
                                    <p:animScale>
                                      <p:cBhvr>
                                        <p:cTn id="31" dur="21" decel="50000">
                                          <p:stCondLst>
                                            <p:cond delay="229"/>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rot="-4500000">
            <a:off x="-1312865" y="4960644"/>
            <a:ext cx="5065776" cy="1691640"/>
          </a:xfrm>
        </p:spPr>
        <p:txBody>
          <a:bodyPr/>
          <a:lstStyle/>
          <a:p>
            <a:r>
              <a:rPr lang="it-IT" dirty="0" smtClean="0">
                <a:solidFill>
                  <a:srgbClr val="FFFF00"/>
                </a:solidFill>
              </a:rPr>
              <a:t>DOMANDE</a:t>
            </a:r>
            <a:endParaRPr lang="it-IT" dirty="0">
              <a:solidFill>
                <a:srgbClr val="FFFF00"/>
              </a:solidFill>
            </a:endParaRPr>
          </a:p>
        </p:txBody>
      </p:sp>
      <p:sp>
        <p:nvSpPr>
          <p:cNvPr id="3" name="CasellaDiTesto 2"/>
          <p:cNvSpPr txBox="1"/>
          <p:nvPr/>
        </p:nvSpPr>
        <p:spPr>
          <a:xfrm rot="866837">
            <a:off x="3657428" y="505143"/>
            <a:ext cx="4812064" cy="6017032"/>
          </a:xfrm>
          <a:prstGeom prst="rect">
            <a:avLst/>
          </a:prstGeom>
          <a:noFill/>
        </p:spPr>
        <p:txBody>
          <a:bodyPr wrap="square" rtlCol="0">
            <a:spAutoFit/>
          </a:bodyPr>
          <a:lstStyle/>
          <a:p>
            <a:r>
              <a:rPr lang="it-IT" sz="1100" dirty="0" smtClean="0">
                <a:solidFill>
                  <a:srgbClr val="92D050"/>
                </a:solidFill>
                <a:latin typeface="Algerian" panose="04020705040A02060702" pitchFamily="82" charset="0"/>
              </a:rPr>
              <a:t>CASELLA N° 12</a:t>
            </a:r>
          </a:p>
          <a:p>
            <a:r>
              <a:rPr lang="it-IT" sz="1100" dirty="0" smtClean="0">
                <a:solidFill>
                  <a:srgbClr val="92D050"/>
                </a:solidFill>
                <a:latin typeface="Algerian" panose="04020705040A02060702" pitchFamily="82" charset="0"/>
              </a:rPr>
              <a:t>VITTORIA=+1 perdita=-3</a:t>
            </a:r>
          </a:p>
          <a:p>
            <a:r>
              <a:rPr lang="it-IT" sz="1100" dirty="0" smtClean="0">
                <a:solidFill>
                  <a:srgbClr val="92D050"/>
                </a:solidFill>
                <a:latin typeface="Algerian" panose="04020705040A02060702" pitchFamily="82" charset="0"/>
              </a:rPr>
              <a:t>l</a:t>
            </a:r>
            <a:r>
              <a:rPr lang="it-IT" sz="1100" dirty="0">
                <a:solidFill>
                  <a:srgbClr val="92D050"/>
                </a:solidFill>
                <a:latin typeface="Algerian" panose="04020705040A02060702" pitchFamily="82" charset="0"/>
              </a:rPr>
              <a:t> . In quale stagione si </a:t>
            </a:r>
            <a:r>
              <a:rPr lang="it-IT" sz="1100" dirty="0" smtClean="0">
                <a:solidFill>
                  <a:srgbClr val="92D050"/>
                </a:solidFill>
                <a:latin typeface="Algerian" panose="04020705040A02060702" pitchFamily="82" charset="0"/>
              </a:rPr>
              <a:t>trovano le zucche?</a:t>
            </a:r>
          </a:p>
          <a:p>
            <a:r>
              <a:rPr lang="it-IT" sz="1100" dirty="0">
                <a:solidFill>
                  <a:srgbClr val="92D050"/>
                </a:solidFill>
                <a:latin typeface="Algerian" panose="04020705040A02060702" pitchFamily="82" charset="0"/>
              </a:rPr>
              <a:t>a</a:t>
            </a:r>
            <a:r>
              <a:rPr lang="it-IT" sz="1100" dirty="0" smtClean="0">
                <a:solidFill>
                  <a:srgbClr val="92D050"/>
                </a:solidFill>
                <a:latin typeface="Algerian" panose="04020705040A02060702" pitchFamily="82" charset="0"/>
              </a:rPr>
              <a:t> </a:t>
            </a:r>
            <a:r>
              <a:rPr lang="it-IT" sz="1100" dirty="0">
                <a:solidFill>
                  <a:srgbClr val="92D050"/>
                </a:solidFill>
                <a:latin typeface="Algerian" panose="04020705040A02060702" pitchFamily="82" charset="0"/>
              </a:rPr>
              <a:t>. In quale stagione si trovano </a:t>
            </a:r>
            <a:r>
              <a:rPr lang="it-IT" sz="1100" dirty="0" smtClean="0">
                <a:solidFill>
                  <a:srgbClr val="92D050"/>
                </a:solidFill>
                <a:latin typeface="Algerian" panose="04020705040A02060702" pitchFamily="82" charset="0"/>
              </a:rPr>
              <a:t> gli spinaci?</a:t>
            </a:r>
          </a:p>
          <a:p>
            <a:r>
              <a:rPr lang="it-IT" sz="1100" dirty="0" smtClean="0">
                <a:solidFill>
                  <a:srgbClr val="92D050"/>
                </a:solidFill>
                <a:latin typeface="Algerian" panose="04020705040A02060702" pitchFamily="82" charset="0"/>
              </a:rPr>
              <a:t>f</a:t>
            </a:r>
            <a:r>
              <a:rPr lang="it-IT" sz="1100" dirty="0">
                <a:solidFill>
                  <a:srgbClr val="92D050"/>
                </a:solidFill>
                <a:latin typeface="Algerian" panose="04020705040A02060702" pitchFamily="82" charset="0"/>
              </a:rPr>
              <a:t> . In quale stagione si trovano </a:t>
            </a:r>
            <a:r>
              <a:rPr lang="it-IT" sz="1100" dirty="0" smtClean="0">
                <a:solidFill>
                  <a:srgbClr val="92D050"/>
                </a:solidFill>
                <a:latin typeface="Algerian" panose="04020705040A02060702" pitchFamily="82" charset="0"/>
              </a:rPr>
              <a:t> la rucola?</a:t>
            </a:r>
          </a:p>
          <a:p>
            <a:r>
              <a:rPr lang="it-IT" sz="1100" dirty="0" smtClean="0">
                <a:solidFill>
                  <a:srgbClr val="92D050"/>
                </a:solidFill>
                <a:latin typeface="Algerian" panose="04020705040A02060702" pitchFamily="82" charset="0"/>
              </a:rPr>
              <a:t>m</a:t>
            </a:r>
            <a:r>
              <a:rPr lang="it-IT" sz="1100" dirty="0">
                <a:solidFill>
                  <a:srgbClr val="92D050"/>
                </a:solidFill>
                <a:latin typeface="Algerian" panose="04020705040A02060702" pitchFamily="82" charset="0"/>
              </a:rPr>
              <a:t> . In quale stagione si trovano </a:t>
            </a:r>
            <a:r>
              <a:rPr lang="it-IT" sz="1100" dirty="0" smtClean="0">
                <a:solidFill>
                  <a:srgbClr val="92D050"/>
                </a:solidFill>
                <a:latin typeface="Algerian" panose="04020705040A02060702" pitchFamily="82" charset="0"/>
              </a:rPr>
              <a:t>le melanzane?</a:t>
            </a:r>
          </a:p>
          <a:p>
            <a:r>
              <a:rPr lang="it-IT" sz="1100" dirty="0" smtClean="0">
                <a:solidFill>
                  <a:srgbClr val="92D050"/>
                </a:solidFill>
                <a:latin typeface="Algerian" panose="04020705040A02060702" pitchFamily="82" charset="0"/>
              </a:rPr>
              <a:t>Casella n°13</a:t>
            </a:r>
          </a:p>
          <a:p>
            <a:r>
              <a:rPr lang="it-IT" sz="1100" dirty="0" smtClean="0">
                <a:solidFill>
                  <a:srgbClr val="92D050"/>
                </a:solidFill>
                <a:latin typeface="Algerian" panose="04020705040A02060702" pitchFamily="82" charset="0"/>
              </a:rPr>
              <a:t>Vittoria=resti fermo perdita=- 4</a:t>
            </a:r>
          </a:p>
          <a:p>
            <a:r>
              <a:rPr lang="it-IT" sz="1100" dirty="0" smtClean="0">
                <a:solidFill>
                  <a:srgbClr val="92D050"/>
                </a:solidFill>
                <a:latin typeface="Algerian" panose="04020705040A02060702" pitchFamily="82" charset="0"/>
              </a:rPr>
              <a:t>l</a:t>
            </a:r>
            <a:r>
              <a:rPr lang="it-IT" sz="1100" dirty="0">
                <a:solidFill>
                  <a:srgbClr val="92D050"/>
                </a:solidFill>
                <a:latin typeface="Algerian" panose="04020705040A02060702" pitchFamily="82" charset="0"/>
              </a:rPr>
              <a:t> . In quale stagione si trovano </a:t>
            </a:r>
            <a:r>
              <a:rPr lang="it-IT" sz="1100" dirty="0" smtClean="0">
                <a:solidFill>
                  <a:srgbClr val="92D050"/>
                </a:solidFill>
                <a:latin typeface="Algerian" panose="04020705040A02060702" pitchFamily="82" charset="0"/>
              </a:rPr>
              <a:t> le pesche?</a:t>
            </a:r>
          </a:p>
          <a:p>
            <a:r>
              <a:rPr lang="it-IT" sz="1100" dirty="0" smtClean="0">
                <a:solidFill>
                  <a:srgbClr val="92D050"/>
                </a:solidFill>
                <a:latin typeface="Algerian" panose="04020705040A02060702" pitchFamily="82" charset="0"/>
              </a:rPr>
              <a:t>a</a:t>
            </a:r>
            <a:r>
              <a:rPr lang="it-IT" sz="1100" dirty="0">
                <a:solidFill>
                  <a:srgbClr val="92D050"/>
                </a:solidFill>
                <a:latin typeface="Algerian" panose="04020705040A02060702" pitchFamily="82" charset="0"/>
              </a:rPr>
              <a:t> . In quale stagione si </a:t>
            </a:r>
            <a:r>
              <a:rPr lang="it-IT" sz="1100" dirty="0" smtClean="0">
                <a:solidFill>
                  <a:srgbClr val="92D050"/>
                </a:solidFill>
                <a:latin typeface="Algerian" panose="04020705040A02060702" pitchFamily="82" charset="0"/>
              </a:rPr>
              <a:t>trovano  le mele?</a:t>
            </a:r>
          </a:p>
          <a:p>
            <a:r>
              <a:rPr lang="it-IT" sz="1100" dirty="0" smtClean="0">
                <a:solidFill>
                  <a:srgbClr val="92D050"/>
                </a:solidFill>
                <a:latin typeface="Algerian" panose="04020705040A02060702" pitchFamily="82" charset="0"/>
              </a:rPr>
              <a:t>f </a:t>
            </a:r>
            <a:r>
              <a:rPr lang="it-IT" sz="1100" dirty="0">
                <a:solidFill>
                  <a:srgbClr val="92D050"/>
                </a:solidFill>
                <a:latin typeface="Algerian" panose="04020705040A02060702" pitchFamily="82" charset="0"/>
              </a:rPr>
              <a:t>. In quale stagione si trovano </a:t>
            </a:r>
            <a:r>
              <a:rPr lang="it-IT" sz="1100" dirty="0" smtClean="0">
                <a:solidFill>
                  <a:srgbClr val="92D050"/>
                </a:solidFill>
                <a:latin typeface="Algerian" panose="04020705040A02060702" pitchFamily="82" charset="0"/>
              </a:rPr>
              <a:t> i lamponi?</a:t>
            </a:r>
          </a:p>
          <a:p>
            <a:r>
              <a:rPr lang="it-IT" sz="1100" dirty="0" smtClean="0">
                <a:solidFill>
                  <a:srgbClr val="92D050"/>
                </a:solidFill>
                <a:latin typeface="Algerian" panose="04020705040A02060702" pitchFamily="82" charset="0"/>
              </a:rPr>
              <a:t>m</a:t>
            </a:r>
            <a:r>
              <a:rPr lang="it-IT" sz="1100" dirty="0">
                <a:solidFill>
                  <a:srgbClr val="92D050"/>
                </a:solidFill>
                <a:latin typeface="Algerian" panose="04020705040A02060702" pitchFamily="82" charset="0"/>
              </a:rPr>
              <a:t> . In quale stagione si trovano </a:t>
            </a:r>
            <a:r>
              <a:rPr lang="it-IT" sz="1100" dirty="0" smtClean="0">
                <a:solidFill>
                  <a:srgbClr val="92D050"/>
                </a:solidFill>
                <a:latin typeface="Algerian" panose="04020705040A02060702" pitchFamily="82" charset="0"/>
              </a:rPr>
              <a:t>le pere?</a:t>
            </a:r>
          </a:p>
          <a:p>
            <a:r>
              <a:rPr lang="it-IT" sz="1100" dirty="0" smtClean="0">
                <a:solidFill>
                  <a:srgbClr val="92D050"/>
                </a:solidFill>
                <a:latin typeface="Algerian" panose="04020705040A02060702" pitchFamily="82" charset="0"/>
              </a:rPr>
              <a:t>Casella n°14</a:t>
            </a:r>
          </a:p>
          <a:p>
            <a:r>
              <a:rPr lang="it-IT" sz="1100" dirty="0" smtClean="0">
                <a:solidFill>
                  <a:srgbClr val="92D050"/>
                </a:solidFill>
                <a:latin typeface="Algerian" panose="04020705040A02060702" pitchFamily="82" charset="0"/>
              </a:rPr>
              <a:t>l</a:t>
            </a:r>
            <a:r>
              <a:rPr lang="it-IT" sz="1100" dirty="0">
                <a:solidFill>
                  <a:srgbClr val="92D050"/>
                </a:solidFill>
                <a:latin typeface="Algerian" panose="04020705040A02060702" pitchFamily="82" charset="0"/>
              </a:rPr>
              <a:t> . In quale stagione si trovano </a:t>
            </a:r>
            <a:r>
              <a:rPr lang="it-IT" sz="1100" dirty="0" smtClean="0">
                <a:solidFill>
                  <a:srgbClr val="92D050"/>
                </a:solidFill>
                <a:latin typeface="Algerian" panose="04020705040A02060702" pitchFamily="82" charset="0"/>
              </a:rPr>
              <a:t> le banane?</a:t>
            </a:r>
          </a:p>
          <a:p>
            <a:r>
              <a:rPr lang="it-IT" sz="1100" dirty="0" smtClean="0">
                <a:solidFill>
                  <a:srgbClr val="92D050"/>
                </a:solidFill>
                <a:latin typeface="Algerian" panose="04020705040A02060702" pitchFamily="82" charset="0"/>
              </a:rPr>
              <a:t>a</a:t>
            </a:r>
            <a:r>
              <a:rPr lang="it-IT" sz="1100" dirty="0">
                <a:solidFill>
                  <a:srgbClr val="92D050"/>
                </a:solidFill>
                <a:latin typeface="Algerian" panose="04020705040A02060702" pitchFamily="82" charset="0"/>
              </a:rPr>
              <a:t> . In quale stagione si trovano </a:t>
            </a:r>
            <a:r>
              <a:rPr lang="it-IT" sz="1100" dirty="0" smtClean="0">
                <a:solidFill>
                  <a:srgbClr val="92D050"/>
                </a:solidFill>
                <a:latin typeface="Algerian" panose="04020705040A02060702" pitchFamily="82" charset="0"/>
              </a:rPr>
              <a:t>le fragole?</a:t>
            </a:r>
          </a:p>
          <a:p>
            <a:r>
              <a:rPr lang="it-IT" sz="1100" dirty="0" smtClean="0">
                <a:solidFill>
                  <a:srgbClr val="92D050"/>
                </a:solidFill>
                <a:latin typeface="Algerian" panose="04020705040A02060702" pitchFamily="82" charset="0"/>
              </a:rPr>
              <a:t>f</a:t>
            </a:r>
            <a:r>
              <a:rPr lang="it-IT" sz="1100" dirty="0">
                <a:solidFill>
                  <a:srgbClr val="92D050"/>
                </a:solidFill>
                <a:latin typeface="Algerian" panose="04020705040A02060702" pitchFamily="82" charset="0"/>
              </a:rPr>
              <a:t> . In quale stagione si trovano </a:t>
            </a:r>
            <a:r>
              <a:rPr lang="it-IT" sz="1100" dirty="0" smtClean="0">
                <a:solidFill>
                  <a:srgbClr val="92D050"/>
                </a:solidFill>
                <a:latin typeface="Algerian" panose="04020705040A02060702" pitchFamily="82" charset="0"/>
              </a:rPr>
              <a:t> le albicocche?</a:t>
            </a:r>
          </a:p>
          <a:p>
            <a:r>
              <a:rPr lang="it-IT" sz="1100" dirty="0" smtClean="0">
                <a:solidFill>
                  <a:srgbClr val="92D050"/>
                </a:solidFill>
                <a:latin typeface="Algerian" panose="04020705040A02060702" pitchFamily="82" charset="0"/>
              </a:rPr>
              <a:t>m. </a:t>
            </a:r>
            <a:r>
              <a:rPr lang="it-IT" sz="1100" dirty="0">
                <a:solidFill>
                  <a:srgbClr val="92D050"/>
                </a:solidFill>
                <a:latin typeface="Algerian" panose="04020705040A02060702" pitchFamily="82" charset="0"/>
              </a:rPr>
              <a:t>In quale stagione si </a:t>
            </a:r>
            <a:r>
              <a:rPr lang="it-IT" sz="1100" dirty="0" smtClean="0">
                <a:solidFill>
                  <a:srgbClr val="92D050"/>
                </a:solidFill>
                <a:latin typeface="Algerian" panose="04020705040A02060702" pitchFamily="82" charset="0"/>
              </a:rPr>
              <a:t>trovano le arance?</a:t>
            </a:r>
          </a:p>
          <a:p>
            <a:r>
              <a:rPr lang="it-IT" sz="1100" dirty="0" smtClean="0">
                <a:solidFill>
                  <a:srgbClr val="92D050"/>
                </a:solidFill>
                <a:latin typeface="Algerian" panose="04020705040A02060702" pitchFamily="82" charset="0"/>
              </a:rPr>
              <a:t>Casella n° 15</a:t>
            </a:r>
          </a:p>
          <a:p>
            <a:r>
              <a:rPr lang="it-IT" sz="1100" dirty="0" smtClean="0">
                <a:solidFill>
                  <a:srgbClr val="92D050"/>
                </a:solidFill>
                <a:latin typeface="Algerian" panose="04020705040A02060702" pitchFamily="82" charset="0"/>
              </a:rPr>
              <a:t>Vittoria=+4 PERDITA=-3</a:t>
            </a:r>
          </a:p>
          <a:p>
            <a:r>
              <a:rPr lang="it-IT" sz="1100" dirty="0" smtClean="0">
                <a:solidFill>
                  <a:srgbClr val="92D050"/>
                </a:solidFill>
                <a:latin typeface="Algerian" panose="04020705040A02060702" pitchFamily="82" charset="0"/>
              </a:rPr>
              <a:t>L</a:t>
            </a:r>
            <a:r>
              <a:rPr lang="it-IT" sz="1100" dirty="0">
                <a:solidFill>
                  <a:srgbClr val="92D050"/>
                </a:solidFill>
                <a:latin typeface="Algerian" panose="04020705040A02060702" pitchFamily="82" charset="0"/>
              </a:rPr>
              <a:t> . In quale stagione si </a:t>
            </a:r>
            <a:r>
              <a:rPr lang="it-IT" sz="1100" dirty="0" smtClean="0">
                <a:solidFill>
                  <a:srgbClr val="92D050"/>
                </a:solidFill>
                <a:latin typeface="Algerian" panose="04020705040A02060702" pitchFamily="82" charset="0"/>
              </a:rPr>
              <a:t>trova L’AVOCADO?</a:t>
            </a:r>
          </a:p>
          <a:p>
            <a:r>
              <a:rPr lang="it-IT" sz="1100" dirty="0" smtClean="0">
                <a:solidFill>
                  <a:srgbClr val="92D050"/>
                </a:solidFill>
                <a:latin typeface="Algerian" panose="04020705040A02060702" pitchFamily="82" charset="0"/>
              </a:rPr>
              <a:t>a. </a:t>
            </a:r>
            <a:r>
              <a:rPr lang="it-IT" sz="1100" dirty="0">
                <a:solidFill>
                  <a:srgbClr val="92D050"/>
                </a:solidFill>
                <a:latin typeface="Algerian" panose="04020705040A02060702" pitchFamily="82" charset="0"/>
              </a:rPr>
              <a:t>In quale stagione si </a:t>
            </a:r>
            <a:r>
              <a:rPr lang="it-IT" sz="1100" dirty="0" smtClean="0">
                <a:solidFill>
                  <a:srgbClr val="92D050"/>
                </a:solidFill>
                <a:latin typeface="Algerian" panose="04020705040A02060702" pitchFamily="82" charset="0"/>
              </a:rPr>
              <a:t>trovano le fragole?</a:t>
            </a:r>
          </a:p>
          <a:p>
            <a:r>
              <a:rPr lang="it-IT" sz="1100" dirty="0">
                <a:solidFill>
                  <a:srgbClr val="92D050"/>
                </a:solidFill>
                <a:latin typeface="Algerian" panose="04020705040A02060702" pitchFamily="82" charset="0"/>
              </a:rPr>
              <a:t>f . In quale stagione si </a:t>
            </a:r>
            <a:r>
              <a:rPr lang="it-IT" sz="1100" dirty="0" smtClean="0">
                <a:solidFill>
                  <a:srgbClr val="92D050"/>
                </a:solidFill>
                <a:latin typeface="Algerian" panose="04020705040A02060702" pitchFamily="82" charset="0"/>
              </a:rPr>
              <a:t>trova il  cavolo?</a:t>
            </a:r>
          </a:p>
          <a:p>
            <a:r>
              <a:rPr lang="it-IT" sz="1100" dirty="0">
                <a:solidFill>
                  <a:srgbClr val="92D050"/>
                </a:solidFill>
                <a:latin typeface="Algerian" panose="04020705040A02060702" pitchFamily="82" charset="0"/>
              </a:rPr>
              <a:t>m . In quale stagione si </a:t>
            </a:r>
            <a:r>
              <a:rPr lang="it-IT" sz="1100" dirty="0" smtClean="0">
                <a:solidFill>
                  <a:srgbClr val="92D050"/>
                </a:solidFill>
                <a:latin typeface="Algerian" panose="04020705040A02060702" pitchFamily="82" charset="0"/>
              </a:rPr>
              <a:t>trovano le zucchine?</a:t>
            </a:r>
          </a:p>
          <a:p>
            <a:r>
              <a:rPr lang="it-IT" sz="1100" dirty="0" smtClean="0">
                <a:solidFill>
                  <a:srgbClr val="92D050"/>
                </a:solidFill>
                <a:latin typeface="Algerian" panose="04020705040A02060702" pitchFamily="82" charset="0"/>
              </a:rPr>
              <a:t>Casella n°16</a:t>
            </a:r>
          </a:p>
          <a:p>
            <a:r>
              <a:rPr lang="it-IT" sz="1100" dirty="0" smtClean="0">
                <a:solidFill>
                  <a:srgbClr val="92D050"/>
                </a:solidFill>
                <a:latin typeface="Algerian" panose="04020705040A02060702" pitchFamily="82" charset="0"/>
              </a:rPr>
              <a:t>Vittoria=+3 PERDITA=-4</a:t>
            </a:r>
          </a:p>
          <a:p>
            <a:r>
              <a:rPr lang="it-IT" sz="1100" dirty="0">
                <a:solidFill>
                  <a:srgbClr val="92D050"/>
                </a:solidFill>
                <a:latin typeface="Algerian" panose="04020705040A02060702" pitchFamily="82" charset="0"/>
              </a:rPr>
              <a:t>L . In quale stagione si </a:t>
            </a:r>
            <a:r>
              <a:rPr lang="it-IT" sz="1100" dirty="0" err="1" smtClean="0">
                <a:solidFill>
                  <a:srgbClr val="92D050"/>
                </a:solidFill>
                <a:latin typeface="Algerian" panose="04020705040A02060702" pitchFamily="82" charset="0"/>
              </a:rPr>
              <a:t>trovaNO</a:t>
            </a:r>
            <a:r>
              <a:rPr lang="it-IT" sz="1100" dirty="0" smtClean="0">
                <a:solidFill>
                  <a:srgbClr val="92D050"/>
                </a:solidFill>
                <a:latin typeface="Algerian" panose="04020705040A02060702" pitchFamily="82" charset="0"/>
              </a:rPr>
              <a:t>  I MANDARINI ?</a:t>
            </a:r>
          </a:p>
          <a:p>
            <a:r>
              <a:rPr lang="it-IT" sz="1100" dirty="0">
                <a:solidFill>
                  <a:srgbClr val="92D050"/>
                </a:solidFill>
                <a:latin typeface="Algerian" panose="04020705040A02060702" pitchFamily="82" charset="0"/>
              </a:rPr>
              <a:t>A . In quale stagione si </a:t>
            </a:r>
            <a:r>
              <a:rPr lang="it-IT" sz="1100" dirty="0" err="1" smtClean="0">
                <a:solidFill>
                  <a:srgbClr val="92D050"/>
                </a:solidFill>
                <a:latin typeface="Algerian" panose="04020705040A02060702" pitchFamily="82" charset="0"/>
              </a:rPr>
              <a:t>trovaNO</a:t>
            </a:r>
            <a:r>
              <a:rPr lang="it-IT" sz="1100" dirty="0" smtClean="0">
                <a:solidFill>
                  <a:srgbClr val="92D050"/>
                </a:solidFill>
                <a:latin typeface="Algerian" panose="04020705040A02060702" pitchFamily="82" charset="0"/>
              </a:rPr>
              <a:t>  I COCOMERI?</a:t>
            </a:r>
          </a:p>
          <a:p>
            <a:r>
              <a:rPr lang="it-IT" sz="1100" dirty="0">
                <a:solidFill>
                  <a:srgbClr val="92D050"/>
                </a:solidFill>
                <a:latin typeface="Algerian" panose="04020705040A02060702" pitchFamily="82" charset="0"/>
              </a:rPr>
              <a:t>F . In quale stagione si </a:t>
            </a:r>
            <a:r>
              <a:rPr lang="it-IT" sz="1100" dirty="0" err="1" smtClean="0">
                <a:solidFill>
                  <a:srgbClr val="92D050"/>
                </a:solidFill>
                <a:latin typeface="Algerian" panose="04020705040A02060702" pitchFamily="82" charset="0"/>
              </a:rPr>
              <a:t>trovaNO</a:t>
            </a:r>
            <a:r>
              <a:rPr lang="it-IT" sz="1100" dirty="0" smtClean="0">
                <a:solidFill>
                  <a:srgbClr val="92D050"/>
                </a:solidFill>
                <a:latin typeface="Algerian" panose="04020705040A02060702" pitchFamily="82" charset="0"/>
              </a:rPr>
              <a:t>  I MARRONI?</a:t>
            </a:r>
          </a:p>
          <a:p>
            <a:r>
              <a:rPr lang="it-IT" sz="1100" dirty="0">
                <a:solidFill>
                  <a:srgbClr val="92D050"/>
                </a:solidFill>
                <a:latin typeface="Algerian" panose="04020705040A02060702" pitchFamily="82" charset="0"/>
              </a:rPr>
              <a:t>M . In quale stagione si </a:t>
            </a:r>
            <a:r>
              <a:rPr lang="it-IT" sz="1100" dirty="0" smtClean="0">
                <a:solidFill>
                  <a:srgbClr val="92D050"/>
                </a:solidFill>
                <a:latin typeface="Algerian" panose="04020705040A02060702" pitchFamily="82" charset="0"/>
              </a:rPr>
              <a:t>trova LA PRUGNA ?</a:t>
            </a:r>
          </a:p>
          <a:p>
            <a:r>
              <a:rPr lang="it-IT" sz="1100" dirty="0" smtClean="0">
                <a:solidFill>
                  <a:srgbClr val="92D050"/>
                </a:solidFill>
                <a:latin typeface="Algerian" panose="04020705040A02060702" pitchFamily="82" charset="0"/>
              </a:rPr>
              <a:t>CASELLA N°17</a:t>
            </a:r>
          </a:p>
          <a:p>
            <a:r>
              <a:rPr lang="it-IT" sz="1100" dirty="0" smtClean="0">
                <a:solidFill>
                  <a:srgbClr val="92D050"/>
                </a:solidFill>
                <a:latin typeface="Algerian" panose="04020705040A02060702" pitchFamily="82" charset="0"/>
              </a:rPr>
              <a:t>VITTORIA=+2  perdita=-1</a:t>
            </a:r>
          </a:p>
          <a:p>
            <a:r>
              <a:rPr lang="it-IT" sz="1100" dirty="0">
                <a:solidFill>
                  <a:srgbClr val="92D050"/>
                </a:solidFill>
                <a:latin typeface="Algerian" panose="04020705040A02060702" pitchFamily="82" charset="0"/>
              </a:rPr>
              <a:t>l . In quale stagione si </a:t>
            </a:r>
            <a:r>
              <a:rPr lang="it-IT" sz="1100" dirty="0" smtClean="0">
                <a:solidFill>
                  <a:srgbClr val="92D050"/>
                </a:solidFill>
                <a:latin typeface="Algerian" panose="04020705040A02060702" pitchFamily="82" charset="0"/>
              </a:rPr>
              <a:t>trova la pesca nettarina?</a:t>
            </a:r>
          </a:p>
          <a:p>
            <a:r>
              <a:rPr lang="it-IT" sz="1100" dirty="0">
                <a:solidFill>
                  <a:srgbClr val="92D050"/>
                </a:solidFill>
                <a:latin typeface="Algerian" panose="04020705040A02060702" pitchFamily="82" charset="0"/>
              </a:rPr>
              <a:t>a . In quale stagione si </a:t>
            </a:r>
            <a:r>
              <a:rPr lang="it-IT" sz="1100" dirty="0" smtClean="0">
                <a:solidFill>
                  <a:srgbClr val="92D050"/>
                </a:solidFill>
                <a:latin typeface="Algerian" panose="04020705040A02060702" pitchFamily="82" charset="0"/>
              </a:rPr>
              <a:t>trova l’uva da tavola?</a:t>
            </a:r>
          </a:p>
          <a:p>
            <a:r>
              <a:rPr lang="it-IT" sz="1100" dirty="0">
                <a:solidFill>
                  <a:srgbClr val="92D050"/>
                </a:solidFill>
                <a:latin typeface="Algerian" panose="04020705040A02060702" pitchFamily="82" charset="0"/>
              </a:rPr>
              <a:t>f . In quale stagione si </a:t>
            </a:r>
            <a:r>
              <a:rPr lang="it-IT" sz="1100" dirty="0" smtClean="0">
                <a:solidFill>
                  <a:srgbClr val="92D050"/>
                </a:solidFill>
                <a:latin typeface="Algerian" panose="04020705040A02060702" pitchFamily="82" charset="0"/>
              </a:rPr>
              <a:t>trova la bietola?</a:t>
            </a:r>
          </a:p>
          <a:p>
            <a:r>
              <a:rPr lang="it-IT" sz="1100" dirty="0">
                <a:solidFill>
                  <a:srgbClr val="92D050"/>
                </a:solidFill>
                <a:latin typeface="Algerian" panose="04020705040A02060702" pitchFamily="82" charset="0"/>
              </a:rPr>
              <a:t>m . In quale stagione si </a:t>
            </a:r>
            <a:r>
              <a:rPr lang="it-IT" sz="1100" dirty="0" smtClean="0">
                <a:solidFill>
                  <a:srgbClr val="92D050"/>
                </a:solidFill>
                <a:latin typeface="Algerian" panose="04020705040A02060702" pitchFamily="82" charset="0"/>
              </a:rPr>
              <a:t>trovano i fagioli freschi? </a:t>
            </a:r>
          </a:p>
        </p:txBody>
      </p:sp>
      <p:pic>
        <p:nvPicPr>
          <p:cNvPr id="4098" name="Picture 2" descr="C:\Users\Studente\Desktop\2 a gioco_citt\foto citt\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1952"/>
          <a:stretch/>
        </p:blipFill>
        <p:spPr bwMode="auto">
          <a:xfrm>
            <a:off x="0" y="-1"/>
            <a:ext cx="3131840" cy="2704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295814"/>
      </p:ext>
    </p:extLst>
  </p:cSld>
  <p:clrMapOvr>
    <a:masterClrMapping/>
  </p:clrMapOvr>
  <mc:AlternateContent xmlns:mc="http://schemas.openxmlformats.org/markup-compatibility/2006">
    <mc:Choice xmlns:p14="http://schemas.microsoft.com/office/powerpoint/2010/main" Requires="p14">
      <p:transition p14:dur="10" advTm="3448">
        <p:randomBar dir="vert"/>
      </p:transition>
    </mc:Choice>
    <mc:Fallback>
      <p:transition advTm="3448">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50"/>
                                        <p:tgtEl>
                                          <p:spTgt spid="4098"/>
                                        </p:tgtEl>
                                      </p:cBhvr>
                                    </p:animEffect>
                                    <p:anim calcmode="lin" valueType="num">
                                      <p:cBhvr>
                                        <p:cTn id="8" dur="250" fill="hold"/>
                                        <p:tgtEl>
                                          <p:spTgt spid="4098"/>
                                        </p:tgtEl>
                                        <p:attrNameLst>
                                          <p:attrName>ppt_x</p:attrName>
                                        </p:attrNameLst>
                                      </p:cBhvr>
                                      <p:tavLst>
                                        <p:tav tm="0">
                                          <p:val>
                                            <p:strVal val="#ppt_x"/>
                                          </p:val>
                                        </p:tav>
                                        <p:tav tm="100000">
                                          <p:val>
                                            <p:strVal val="#ppt_x"/>
                                          </p:val>
                                        </p:tav>
                                      </p:tavLst>
                                    </p:anim>
                                    <p:anim calcmode="lin" valueType="num">
                                      <p:cBhvr>
                                        <p:cTn id="9" dur="250" fill="hold"/>
                                        <p:tgtEl>
                                          <p:spTgt spid="4098"/>
                                        </p:tgtEl>
                                        <p:attrNameLst>
                                          <p:attrName>ppt_y</p:attrName>
                                        </p:attrNameLst>
                                      </p:cBhvr>
                                      <p:tavLst>
                                        <p:tav tm="0">
                                          <p:val>
                                            <p:strVal val="#ppt_y+.1"/>
                                          </p:val>
                                        </p:tav>
                                        <p:tav tm="100000">
                                          <p:val>
                                            <p:strVal val="#ppt_y"/>
                                          </p:val>
                                        </p:tav>
                                      </p:tavLst>
                                    </p:anim>
                                  </p:childTnLst>
                                </p:cTn>
                              </p:par>
                            </p:childTnLst>
                          </p:cTn>
                        </p:par>
                        <p:par>
                          <p:cTn id="10" fill="hold">
                            <p:stCondLst>
                              <p:cond delay="270"/>
                            </p:stCondLst>
                            <p:childTnLst>
                              <p:par>
                                <p:cTn id="11" presetID="45" presetClass="entr" presetSubtype="0" fill="hold" grpId="0" nodeType="afterEffect">
                                  <p:stCondLst>
                                    <p:cond delay="2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50"/>
                                        <p:tgtEl>
                                          <p:spTgt spid="2"/>
                                        </p:tgtEl>
                                      </p:cBhvr>
                                    </p:animEffect>
                                    <p:anim calcmode="lin" valueType="num">
                                      <p:cBhvr>
                                        <p:cTn id="14" dur="250" fill="hold"/>
                                        <p:tgtEl>
                                          <p:spTgt spid="2"/>
                                        </p:tgtEl>
                                        <p:attrNameLst>
                                          <p:attrName>ppt_w</p:attrName>
                                        </p:attrNameLst>
                                      </p:cBhvr>
                                      <p:tavLst>
                                        <p:tav tm="0" fmla="#ppt_w*sin(2.5*pi*$)">
                                          <p:val>
                                            <p:fltVal val="0"/>
                                          </p:val>
                                        </p:tav>
                                        <p:tav tm="100000">
                                          <p:val>
                                            <p:fltVal val="1"/>
                                          </p:val>
                                        </p:tav>
                                      </p:tavLst>
                                    </p:anim>
                                    <p:anim calcmode="lin" valueType="num">
                                      <p:cBhvr>
                                        <p:cTn id="15" dur="250" fill="hold"/>
                                        <p:tgtEl>
                                          <p:spTgt spid="2"/>
                                        </p:tgtEl>
                                        <p:attrNameLst>
                                          <p:attrName>ppt_h</p:attrName>
                                        </p:attrNameLst>
                                      </p:cBhvr>
                                      <p:tavLst>
                                        <p:tav tm="0">
                                          <p:val>
                                            <p:strVal val="#ppt_h"/>
                                          </p:val>
                                        </p:tav>
                                        <p:tav tm="100000">
                                          <p:val>
                                            <p:strVal val="#ppt_h"/>
                                          </p:val>
                                        </p:tav>
                                      </p:tavLst>
                                    </p:anim>
                                  </p:childTnLst>
                                </p:cTn>
                              </p:par>
                            </p:childTnLst>
                          </p:cTn>
                        </p:par>
                        <p:par>
                          <p:cTn id="16" fill="hold">
                            <p:stCondLst>
                              <p:cond delay="540"/>
                            </p:stCondLst>
                            <p:childTnLst>
                              <p:par>
                                <p:cTn id="17" presetID="26" presetClass="entr" presetSubtype="0" fill="hold" nodeType="afterEffect">
                                  <p:stCondLst>
                                    <p:cond delay="20"/>
                                  </p:stCondLst>
                                  <p:childTnLst>
                                    <p:set>
                                      <p:cBhvr>
                                        <p:cTn id="18" dur="1" fill="hold">
                                          <p:stCondLst>
                                            <p:cond delay="0"/>
                                          </p:stCondLst>
                                        </p:cTn>
                                        <p:tgtEl>
                                          <p:spTgt spid="3">
                                            <p:txEl>
                                              <p:pRg st="16" end="16"/>
                                            </p:txEl>
                                          </p:spTgt>
                                        </p:tgtEl>
                                        <p:attrNameLst>
                                          <p:attrName>style.visibility</p:attrName>
                                        </p:attrNameLst>
                                      </p:cBhvr>
                                      <p:to>
                                        <p:strVal val="visible"/>
                                      </p:to>
                                    </p:set>
                                    <p:animEffect transition="in" filter="wipe(down)">
                                      <p:cBhvr>
                                        <p:cTn id="19" dur="73">
                                          <p:stCondLst>
                                            <p:cond delay="0"/>
                                          </p:stCondLst>
                                        </p:cTn>
                                        <p:tgtEl>
                                          <p:spTgt spid="3">
                                            <p:txEl>
                                              <p:pRg st="16" end="16"/>
                                            </p:txEl>
                                          </p:spTgt>
                                        </p:tgtEl>
                                      </p:cBhvr>
                                    </p:animEffect>
                                    <p:anim calcmode="lin" valueType="num">
                                      <p:cBhvr>
                                        <p:cTn id="20" dur="228" tmFilter="0,0; 0.14,0.36; 0.43,0.73; 0.71,0.91; 1.0,1.0">
                                          <p:stCondLst>
                                            <p:cond delay="0"/>
                                          </p:stCondLst>
                                        </p:cTn>
                                        <p:tgtEl>
                                          <p:spTgt spid="3">
                                            <p:txEl>
                                              <p:pRg st="16" end="16"/>
                                            </p:txEl>
                                          </p:spTgt>
                                        </p:tgtEl>
                                        <p:attrNameLst>
                                          <p:attrName>ppt_x</p:attrName>
                                        </p:attrNameLst>
                                      </p:cBhvr>
                                      <p:tavLst>
                                        <p:tav tm="0">
                                          <p:val>
                                            <p:strVal val="#ppt_x-0.25"/>
                                          </p:val>
                                        </p:tav>
                                        <p:tav tm="100000">
                                          <p:val>
                                            <p:strVal val="#ppt_x"/>
                                          </p:val>
                                        </p:tav>
                                      </p:tavLst>
                                    </p:anim>
                                    <p:anim calcmode="lin" valueType="num">
                                      <p:cBhvr>
                                        <p:cTn id="21" dur="83" tmFilter="0.0,0.0; 0.25,0.07; 0.50,0.2; 0.75,0.467; 1.0,1.0">
                                          <p:stCondLst>
                                            <p:cond delay="0"/>
                                          </p:stCondLst>
                                        </p:cTn>
                                        <p:tgtEl>
                                          <p:spTgt spid="3">
                                            <p:txEl>
                                              <p:pRg st="16" end="16"/>
                                            </p:txEl>
                                          </p:spTgt>
                                        </p:tgtEl>
                                        <p:attrNameLst>
                                          <p:attrName>ppt_y</p:attrName>
                                        </p:attrNameLst>
                                      </p:cBhvr>
                                      <p:tavLst>
                                        <p:tav tm="0" fmla="#ppt_y-sin(pi*$)/3">
                                          <p:val>
                                            <p:fltVal val="0.5"/>
                                          </p:val>
                                        </p:tav>
                                        <p:tav tm="100000">
                                          <p:val>
                                            <p:fltVal val="1"/>
                                          </p:val>
                                        </p:tav>
                                      </p:tavLst>
                                    </p:anim>
                                    <p:anim calcmode="lin" valueType="num">
                                      <p:cBhvr>
                                        <p:cTn id="22" dur="83" tmFilter="0, 0; 0.125,0.2665; 0.25,0.4; 0.375,0.465; 0.5,0.5;  0.625,0.535; 0.75,0.6; 0.875,0.7335; 1,1">
                                          <p:stCondLst>
                                            <p:cond delay="83"/>
                                          </p:stCondLst>
                                        </p:cTn>
                                        <p:tgtEl>
                                          <p:spTgt spid="3">
                                            <p:txEl>
                                              <p:pRg st="16" end="16"/>
                                            </p:txEl>
                                          </p:spTgt>
                                        </p:tgtEl>
                                        <p:attrNameLst>
                                          <p:attrName>ppt_y</p:attrName>
                                        </p:attrNameLst>
                                      </p:cBhvr>
                                      <p:tavLst>
                                        <p:tav tm="0" fmla="#ppt_y-sin(pi*$)/9">
                                          <p:val>
                                            <p:fltVal val="0"/>
                                          </p:val>
                                        </p:tav>
                                        <p:tav tm="100000">
                                          <p:val>
                                            <p:fltVal val="1"/>
                                          </p:val>
                                        </p:tav>
                                      </p:tavLst>
                                    </p:anim>
                                    <p:anim calcmode="lin" valueType="num">
                                      <p:cBhvr>
                                        <p:cTn id="23" dur="41" tmFilter="0, 0; 0.125,0.2665; 0.25,0.4; 0.375,0.465; 0.5,0.5;  0.625,0.535; 0.75,0.6; 0.875,0.7335; 1,1">
                                          <p:stCondLst>
                                            <p:cond delay="165"/>
                                          </p:stCondLst>
                                        </p:cTn>
                                        <p:tgtEl>
                                          <p:spTgt spid="3">
                                            <p:txEl>
                                              <p:pRg st="16" end="16"/>
                                            </p:txEl>
                                          </p:spTgt>
                                        </p:tgtEl>
                                        <p:attrNameLst>
                                          <p:attrName>ppt_y</p:attrName>
                                        </p:attrNameLst>
                                      </p:cBhvr>
                                      <p:tavLst>
                                        <p:tav tm="0" fmla="#ppt_y-sin(pi*$)/27">
                                          <p:val>
                                            <p:fltVal val="0"/>
                                          </p:val>
                                        </p:tav>
                                        <p:tav tm="100000">
                                          <p:val>
                                            <p:fltVal val="1"/>
                                          </p:val>
                                        </p:tav>
                                      </p:tavLst>
                                    </p:anim>
                                    <p:anim calcmode="lin" valueType="num">
                                      <p:cBhvr>
                                        <p:cTn id="24" dur="21" tmFilter="0, 0; 0.125,0.2665; 0.25,0.4; 0.375,0.465; 0.5,0.5;  0.625,0.535; 0.75,0.6; 0.875,0.7335; 1,1">
                                          <p:stCondLst>
                                            <p:cond delay="207"/>
                                          </p:stCondLst>
                                        </p:cTn>
                                        <p:tgtEl>
                                          <p:spTgt spid="3">
                                            <p:txEl>
                                              <p:pRg st="16" end="16"/>
                                            </p:txEl>
                                          </p:spTgt>
                                        </p:tgtEl>
                                        <p:attrNameLst>
                                          <p:attrName>ppt_y</p:attrName>
                                        </p:attrNameLst>
                                      </p:cBhvr>
                                      <p:tavLst>
                                        <p:tav tm="0" fmla="#ppt_y-sin(pi*$)/81">
                                          <p:val>
                                            <p:fltVal val="0"/>
                                          </p:val>
                                        </p:tav>
                                        <p:tav tm="100000">
                                          <p:val>
                                            <p:fltVal val="1"/>
                                          </p:val>
                                        </p:tav>
                                      </p:tavLst>
                                    </p:anim>
                                    <p:animScale>
                                      <p:cBhvr>
                                        <p:cTn id="25" dur="3">
                                          <p:stCondLst>
                                            <p:cond delay="81"/>
                                          </p:stCondLst>
                                        </p:cTn>
                                        <p:tgtEl>
                                          <p:spTgt spid="3">
                                            <p:txEl>
                                              <p:pRg st="16" end="16"/>
                                            </p:txEl>
                                          </p:spTgt>
                                        </p:tgtEl>
                                      </p:cBhvr>
                                      <p:to x="100000" y="60000"/>
                                    </p:animScale>
                                    <p:animScale>
                                      <p:cBhvr>
                                        <p:cTn id="26" dur="21" decel="50000">
                                          <p:stCondLst>
                                            <p:cond delay="84"/>
                                          </p:stCondLst>
                                        </p:cTn>
                                        <p:tgtEl>
                                          <p:spTgt spid="3">
                                            <p:txEl>
                                              <p:pRg st="16" end="16"/>
                                            </p:txEl>
                                          </p:spTgt>
                                        </p:tgtEl>
                                      </p:cBhvr>
                                      <p:to x="100000" y="100000"/>
                                    </p:animScale>
                                    <p:animScale>
                                      <p:cBhvr>
                                        <p:cTn id="27" dur="3">
                                          <p:stCondLst>
                                            <p:cond delay="164"/>
                                          </p:stCondLst>
                                        </p:cTn>
                                        <p:tgtEl>
                                          <p:spTgt spid="3">
                                            <p:txEl>
                                              <p:pRg st="16" end="16"/>
                                            </p:txEl>
                                          </p:spTgt>
                                        </p:tgtEl>
                                      </p:cBhvr>
                                      <p:to x="100000" y="80000"/>
                                    </p:animScale>
                                    <p:animScale>
                                      <p:cBhvr>
                                        <p:cTn id="28" dur="21" decel="50000">
                                          <p:stCondLst>
                                            <p:cond delay="167"/>
                                          </p:stCondLst>
                                        </p:cTn>
                                        <p:tgtEl>
                                          <p:spTgt spid="3">
                                            <p:txEl>
                                              <p:pRg st="16" end="16"/>
                                            </p:txEl>
                                          </p:spTgt>
                                        </p:tgtEl>
                                      </p:cBhvr>
                                      <p:to x="100000" y="100000"/>
                                    </p:animScale>
                                    <p:animScale>
                                      <p:cBhvr>
                                        <p:cTn id="29" dur="3">
                                          <p:stCondLst>
                                            <p:cond delay="205"/>
                                          </p:stCondLst>
                                        </p:cTn>
                                        <p:tgtEl>
                                          <p:spTgt spid="3">
                                            <p:txEl>
                                              <p:pRg st="16" end="16"/>
                                            </p:txEl>
                                          </p:spTgt>
                                        </p:tgtEl>
                                      </p:cBhvr>
                                      <p:to x="100000" y="90000"/>
                                    </p:animScale>
                                    <p:animScale>
                                      <p:cBhvr>
                                        <p:cTn id="30" dur="21" decel="50000">
                                          <p:stCondLst>
                                            <p:cond delay="209"/>
                                          </p:stCondLst>
                                        </p:cTn>
                                        <p:tgtEl>
                                          <p:spTgt spid="3">
                                            <p:txEl>
                                              <p:pRg st="16" end="16"/>
                                            </p:txEl>
                                          </p:spTgt>
                                        </p:tgtEl>
                                      </p:cBhvr>
                                      <p:to x="100000" y="100000"/>
                                    </p:animScale>
                                    <p:animScale>
                                      <p:cBhvr>
                                        <p:cTn id="31" dur="3">
                                          <p:stCondLst>
                                            <p:cond delay="226"/>
                                          </p:stCondLst>
                                        </p:cTn>
                                        <p:tgtEl>
                                          <p:spTgt spid="3">
                                            <p:txEl>
                                              <p:pRg st="16" end="16"/>
                                            </p:txEl>
                                          </p:spTgt>
                                        </p:tgtEl>
                                      </p:cBhvr>
                                      <p:to x="100000" y="95000"/>
                                    </p:animScale>
                                    <p:animScale>
                                      <p:cBhvr>
                                        <p:cTn id="32" dur="21" decel="50000">
                                          <p:stCondLst>
                                            <p:cond delay="229"/>
                                          </p:stCondLst>
                                        </p:cTn>
                                        <p:tgtEl>
                                          <p:spTgt spid="3">
                                            <p:txEl>
                                              <p:pRg st="16" end="1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rot="-4500000">
            <a:off x="-1240857" y="5167686"/>
            <a:ext cx="5065776" cy="1691640"/>
          </a:xfrm>
        </p:spPr>
        <p:txBody>
          <a:bodyPr/>
          <a:lstStyle/>
          <a:p>
            <a:r>
              <a:rPr lang="it-IT" dirty="0" smtClean="0">
                <a:solidFill>
                  <a:srgbClr val="FFFF00"/>
                </a:solidFill>
              </a:rPr>
              <a:t>DOMANDE</a:t>
            </a:r>
            <a:endParaRPr lang="it-IT" dirty="0">
              <a:solidFill>
                <a:srgbClr val="FFFF00"/>
              </a:solidFill>
            </a:endParaRPr>
          </a:p>
        </p:txBody>
      </p:sp>
      <p:sp>
        <p:nvSpPr>
          <p:cNvPr id="3" name="Rettangolo 2"/>
          <p:cNvSpPr/>
          <p:nvPr/>
        </p:nvSpPr>
        <p:spPr>
          <a:xfrm rot="882303">
            <a:off x="3555801" y="3129741"/>
            <a:ext cx="4572000" cy="369332"/>
          </a:xfrm>
          <a:prstGeom prst="rect">
            <a:avLst/>
          </a:prstGeom>
        </p:spPr>
        <p:txBody>
          <a:bodyPr>
            <a:spAutoFit/>
          </a:bodyPr>
          <a:lstStyle/>
          <a:p>
            <a:r>
              <a:rPr lang="it-IT" dirty="0" smtClean="0">
                <a:solidFill>
                  <a:srgbClr val="92D050"/>
                </a:solidFill>
                <a:latin typeface="Algerian" panose="04020705040A02060702" pitchFamily="82" charset="0"/>
              </a:rPr>
              <a:t>                                       </a:t>
            </a:r>
            <a:endParaRPr lang="it-IT" dirty="0"/>
          </a:p>
        </p:txBody>
      </p:sp>
      <p:sp>
        <p:nvSpPr>
          <p:cNvPr id="4" name="Rettangolo 3"/>
          <p:cNvSpPr/>
          <p:nvPr/>
        </p:nvSpPr>
        <p:spPr>
          <a:xfrm rot="859762">
            <a:off x="3555801" y="1044404"/>
            <a:ext cx="4572000" cy="4785926"/>
          </a:xfrm>
          <a:prstGeom prst="rect">
            <a:avLst/>
          </a:prstGeom>
        </p:spPr>
        <p:txBody>
          <a:bodyPr>
            <a:spAutoFit/>
          </a:bodyPr>
          <a:lstStyle/>
          <a:p>
            <a:r>
              <a:rPr lang="it-IT" sz="1400" dirty="0">
                <a:solidFill>
                  <a:srgbClr val="92D050"/>
                </a:solidFill>
                <a:latin typeface="Algerian" panose="04020705040A02060702" pitchFamily="82" charset="0"/>
              </a:rPr>
              <a:t>Casella n°18</a:t>
            </a:r>
          </a:p>
          <a:p>
            <a:r>
              <a:rPr lang="it-IT" sz="1400" dirty="0">
                <a:solidFill>
                  <a:srgbClr val="92D050"/>
                </a:solidFill>
                <a:latin typeface="Algerian" panose="04020705040A02060702" pitchFamily="82" charset="0"/>
              </a:rPr>
              <a:t>Vittoria=+2  PERDITA= - 3</a:t>
            </a:r>
          </a:p>
          <a:p>
            <a:r>
              <a:rPr lang="it-IT" sz="1400" dirty="0">
                <a:solidFill>
                  <a:srgbClr val="92D050"/>
                </a:solidFill>
                <a:latin typeface="Algerian" panose="04020705040A02060702" pitchFamily="82" charset="0"/>
              </a:rPr>
              <a:t>L . In quale stagione si </a:t>
            </a:r>
            <a:r>
              <a:rPr lang="it-IT" sz="1400" dirty="0" err="1">
                <a:solidFill>
                  <a:srgbClr val="92D050"/>
                </a:solidFill>
                <a:latin typeface="Algerian" panose="04020705040A02060702" pitchFamily="82" charset="0"/>
              </a:rPr>
              <a:t>trovaNO</a:t>
            </a:r>
            <a:r>
              <a:rPr lang="it-IT" sz="1400" dirty="0">
                <a:solidFill>
                  <a:srgbClr val="92D050"/>
                </a:solidFill>
                <a:latin typeface="Algerian" panose="04020705040A02060702" pitchFamily="82" charset="0"/>
              </a:rPr>
              <a:t> LE FAVE FRESCHE?</a:t>
            </a:r>
          </a:p>
          <a:p>
            <a:r>
              <a:rPr lang="it-IT" sz="1400" dirty="0">
                <a:solidFill>
                  <a:srgbClr val="92D050"/>
                </a:solidFill>
                <a:latin typeface="Algerian" panose="04020705040A02060702" pitchFamily="82" charset="0"/>
              </a:rPr>
              <a:t>A . In quale stagione si </a:t>
            </a:r>
            <a:r>
              <a:rPr lang="it-IT" sz="1400" dirty="0" err="1">
                <a:solidFill>
                  <a:srgbClr val="92D050"/>
                </a:solidFill>
                <a:latin typeface="Algerian" panose="04020705040A02060702" pitchFamily="82" charset="0"/>
              </a:rPr>
              <a:t>trovaNO</a:t>
            </a:r>
            <a:r>
              <a:rPr lang="it-IT" sz="1400" dirty="0">
                <a:solidFill>
                  <a:srgbClr val="92D050"/>
                </a:solidFill>
                <a:latin typeface="Algerian" panose="04020705040A02060702" pitchFamily="82" charset="0"/>
              </a:rPr>
              <a:t> I PISELLI FRESCHI?</a:t>
            </a:r>
          </a:p>
          <a:p>
            <a:r>
              <a:rPr lang="it-IT" sz="1400" dirty="0">
                <a:solidFill>
                  <a:srgbClr val="92D050"/>
                </a:solidFill>
                <a:latin typeface="Algerian" panose="04020705040A02060702" pitchFamily="82" charset="0"/>
              </a:rPr>
              <a:t>F . In quale stagione si trova LA ZUCCA GIALLA?</a:t>
            </a:r>
          </a:p>
          <a:p>
            <a:r>
              <a:rPr lang="it-IT" sz="1400" dirty="0">
                <a:solidFill>
                  <a:srgbClr val="92D050"/>
                </a:solidFill>
                <a:latin typeface="Algerian" panose="04020705040A02060702" pitchFamily="82" charset="0"/>
              </a:rPr>
              <a:t>M . In quale stagione si trova LA PESCA NOCE?</a:t>
            </a:r>
          </a:p>
          <a:p>
            <a:r>
              <a:rPr lang="it-IT" sz="1400" dirty="0">
                <a:solidFill>
                  <a:srgbClr val="92D050"/>
                </a:solidFill>
                <a:latin typeface="Algerian" panose="04020705040A02060702" pitchFamily="82" charset="0"/>
              </a:rPr>
              <a:t>CASELLA N° 19</a:t>
            </a:r>
          </a:p>
          <a:p>
            <a:r>
              <a:rPr lang="it-IT" sz="1400" dirty="0">
                <a:solidFill>
                  <a:srgbClr val="92D050"/>
                </a:solidFill>
                <a:latin typeface="Algerian" panose="04020705040A02060702" pitchFamily="82" charset="0"/>
              </a:rPr>
              <a:t>VITTORIA= +1 perdita=-4</a:t>
            </a:r>
          </a:p>
          <a:p>
            <a:r>
              <a:rPr lang="it-IT" sz="1400" dirty="0">
                <a:solidFill>
                  <a:srgbClr val="92D050"/>
                </a:solidFill>
                <a:latin typeface="Algerian" panose="04020705040A02060702" pitchFamily="82" charset="0"/>
              </a:rPr>
              <a:t>l . In quale stagione si trova l’ uva spina?</a:t>
            </a:r>
          </a:p>
          <a:p>
            <a:r>
              <a:rPr lang="it-IT" sz="1400" dirty="0">
                <a:solidFill>
                  <a:srgbClr val="92D050"/>
                </a:solidFill>
                <a:latin typeface="Algerian" panose="04020705040A02060702" pitchFamily="82" charset="0"/>
              </a:rPr>
              <a:t>a . In quale stagione si trovano i cavolini di </a:t>
            </a:r>
            <a:r>
              <a:rPr lang="it-IT" sz="1400" dirty="0" err="1">
                <a:solidFill>
                  <a:srgbClr val="92D050"/>
                </a:solidFill>
                <a:latin typeface="Algerian" panose="04020705040A02060702" pitchFamily="82" charset="0"/>
              </a:rPr>
              <a:t>bruxelles</a:t>
            </a:r>
            <a:r>
              <a:rPr lang="it-IT" sz="1400" dirty="0">
                <a:solidFill>
                  <a:srgbClr val="92D050"/>
                </a:solidFill>
                <a:latin typeface="Algerian" panose="04020705040A02060702" pitchFamily="82" charset="0"/>
              </a:rPr>
              <a:t>?</a:t>
            </a:r>
          </a:p>
          <a:p>
            <a:r>
              <a:rPr lang="it-IT" sz="1400" dirty="0">
                <a:solidFill>
                  <a:srgbClr val="92D050"/>
                </a:solidFill>
                <a:latin typeface="Algerian" panose="04020705040A02060702" pitchFamily="82" charset="0"/>
              </a:rPr>
              <a:t>f . In quale stagione si trova l’aglio ?</a:t>
            </a:r>
          </a:p>
          <a:p>
            <a:r>
              <a:rPr lang="it-IT" sz="1400" dirty="0">
                <a:solidFill>
                  <a:srgbClr val="92D050"/>
                </a:solidFill>
                <a:latin typeface="Algerian" panose="04020705040A02060702" pitchFamily="82" charset="0"/>
              </a:rPr>
              <a:t>m . In quale stagione si trova  la </a:t>
            </a:r>
            <a:r>
              <a:rPr lang="it-IT" sz="1400" dirty="0" smtClean="0">
                <a:solidFill>
                  <a:srgbClr val="92D050"/>
                </a:solidFill>
                <a:latin typeface="Algerian" panose="04020705040A02060702" pitchFamily="82" charset="0"/>
              </a:rPr>
              <a:t>lattuga?</a:t>
            </a:r>
          </a:p>
          <a:p>
            <a:r>
              <a:rPr lang="it-IT" sz="1400" dirty="0" smtClean="0">
                <a:solidFill>
                  <a:srgbClr val="92D050"/>
                </a:solidFill>
                <a:latin typeface="Algerian" panose="04020705040A02060702" pitchFamily="82" charset="0"/>
              </a:rPr>
              <a:t>Casella n° 20</a:t>
            </a:r>
          </a:p>
          <a:p>
            <a:r>
              <a:rPr lang="it-IT" sz="1400" dirty="0" smtClean="0">
                <a:solidFill>
                  <a:srgbClr val="92D050"/>
                </a:solidFill>
                <a:latin typeface="Algerian" panose="04020705040A02060702" pitchFamily="82" charset="0"/>
              </a:rPr>
              <a:t>Vittoria = hai vinto perdita =-10</a:t>
            </a:r>
          </a:p>
          <a:p>
            <a:r>
              <a:rPr lang="it-IT" sz="1400" dirty="0" smtClean="0">
                <a:solidFill>
                  <a:srgbClr val="92D050"/>
                </a:solidFill>
                <a:latin typeface="Algerian" panose="04020705040A02060702" pitchFamily="82" charset="0"/>
              </a:rPr>
              <a:t>L. IN QUALE STAGIONE SI TROVA LA PAPAIA?</a:t>
            </a:r>
          </a:p>
          <a:p>
            <a:pPr marL="228600" indent="-228600">
              <a:buAutoNum type="alphaUcPeriod"/>
            </a:pPr>
            <a:r>
              <a:rPr lang="it-IT" sz="1400" dirty="0" smtClean="0">
                <a:solidFill>
                  <a:srgbClr val="92D050"/>
                </a:solidFill>
                <a:latin typeface="Algerian" panose="04020705040A02060702" pitchFamily="82" charset="0"/>
              </a:rPr>
              <a:t>IN QUALE STAGIONE SI TROVA IL MANGO?</a:t>
            </a:r>
          </a:p>
          <a:p>
            <a:r>
              <a:rPr lang="it-IT" sz="1400" dirty="0" smtClean="0">
                <a:solidFill>
                  <a:srgbClr val="92D050"/>
                </a:solidFill>
                <a:latin typeface="Algerian" panose="04020705040A02060702" pitchFamily="82" charset="0"/>
              </a:rPr>
              <a:t>F. IN QUALE STAGIONE SI TROVANO LE NOCCIOLINE?</a:t>
            </a:r>
          </a:p>
          <a:p>
            <a:r>
              <a:rPr lang="it-IT" sz="1400" dirty="0" smtClean="0">
                <a:solidFill>
                  <a:srgbClr val="92D050"/>
                </a:solidFill>
                <a:latin typeface="Algerian" panose="04020705040A02060702" pitchFamily="82" charset="0"/>
              </a:rPr>
              <a:t>M. IN QUALE STAGIONE SI TROVA IL COCCO?</a:t>
            </a:r>
          </a:p>
          <a:p>
            <a:endParaRPr lang="it-IT" sz="1100" dirty="0"/>
          </a:p>
        </p:txBody>
      </p:sp>
      <p:pic>
        <p:nvPicPr>
          <p:cNvPr id="5122" name="Picture 2" descr="C:\Users\Studente\Desktop\2 a gioco_citt\foto citt\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05" y="1"/>
            <a:ext cx="3151102" cy="2214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945625"/>
      </p:ext>
    </p:extLst>
  </p:cSld>
  <p:clrMapOvr>
    <a:masterClrMapping/>
  </p:clrMapOvr>
  <mc:AlternateContent xmlns:mc="http://schemas.openxmlformats.org/markup-compatibility/2006">
    <mc:Choice xmlns:p14="http://schemas.microsoft.com/office/powerpoint/2010/main" Requires="p14">
      <p:transition p14:dur="10" advTm="3310">
        <p:randomBar dir="vert"/>
      </p:transition>
    </mc:Choice>
    <mc:Fallback>
      <p:transition advTm="331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2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250"/>
                                        <p:tgtEl>
                                          <p:spTgt spid="5122"/>
                                        </p:tgtEl>
                                      </p:cBhvr>
                                    </p:animEffect>
                                  </p:childTnLst>
                                </p:cTn>
                              </p:par>
                            </p:childTnLst>
                          </p:cTn>
                        </p:par>
                        <p:par>
                          <p:cTn id="8" fill="hold">
                            <p:stCondLst>
                              <p:cond delay="270"/>
                            </p:stCondLst>
                            <p:childTnLst>
                              <p:par>
                                <p:cTn id="9" presetID="53" presetClass="entr" presetSubtype="16" fill="hold" grpId="0" nodeType="afterEffect">
                                  <p:stCondLst>
                                    <p:cond delay="20"/>
                                  </p:stCondLst>
                                  <p:childTnLst>
                                    <p:set>
                                      <p:cBhvr>
                                        <p:cTn id="10" dur="1" fill="hold">
                                          <p:stCondLst>
                                            <p:cond delay="0"/>
                                          </p:stCondLst>
                                        </p:cTn>
                                        <p:tgtEl>
                                          <p:spTgt spid="2"/>
                                        </p:tgtEl>
                                        <p:attrNameLst>
                                          <p:attrName>style.visibility</p:attrName>
                                        </p:attrNameLst>
                                      </p:cBhvr>
                                      <p:to>
                                        <p:strVal val="visible"/>
                                      </p:to>
                                    </p:set>
                                    <p:anim calcmode="lin" valueType="num">
                                      <p:cBhvr>
                                        <p:cTn id="11" dur="250" fill="hold"/>
                                        <p:tgtEl>
                                          <p:spTgt spid="2"/>
                                        </p:tgtEl>
                                        <p:attrNameLst>
                                          <p:attrName>ppt_w</p:attrName>
                                        </p:attrNameLst>
                                      </p:cBhvr>
                                      <p:tavLst>
                                        <p:tav tm="0">
                                          <p:val>
                                            <p:fltVal val="0"/>
                                          </p:val>
                                        </p:tav>
                                        <p:tav tm="100000">
                                          <p:val>
                                            <p:strVal val="#ppt_w"/>
                                          </p:val>
                                        </p:tav>
                                      </p:tavLst>
                                    </p:anim>
                                    <p:anim calcmode="lin" valueType="num">
                                      <p:cBhvr>
                                        <p:cTn id="12" dur="250" fill="hold"/>
                                        <p:tgtEl>
                                          <p:spTgt spid="2"/>
                                        </p:tgtEl>
                                        <p:attrNameLst>
                                          <p:attrName>ppt_h</p:attrName>
                                        </p:attrNameLst>
                                      </p:cBhvr>
                                      <p:tavLst>
                                        <p:tav tm="0">
                                          <p:val>
                                            <p:fltVal val="0"/>
                                          </p:val>
                                        </p:tav>
                                        <p:tav tm="100000">
                                          <p:val>
                                            <p:strVal val="#ppt_h"/>
                                          </p:val>
                                        </p:tav>
                                      </p:tavLst>
                                    </p:anim>
                                    <p:animEffect transition="in" filter="fade">
                                      <p:cBhvr>
                                        <p:cTn id="13" dur="250"/>
                                        <p:tgtEl>
                                          <p:spTgt spid="2"/>
                                        </p:tgtEl>
                                      </p:cBhvr>
                                    </p:animEffect>
                                  </p:childTnLst>
                                </p:cTn>
                              </p:par>
                            </p:childTnLst>
                          </p:cTn>
                        </p:par>
                        <p:par>
                          <p:cTn id="14" fill="hold">
                            <p:stCondLst>
                              <p:cond delay="540"/>
                            </p:stCondLst>
                            <p:childTnLst>
                              <p:par>
                                <p:cTn id="15" presetID="21" presetClass="entr" presetSubtype="1" fill="hold" grpId="0" nodeType="afterEffect">
                                  <p:stCondLst>
                                    <p:cond delay="2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rot="17174129">
            <a:off x="-1337182" y="5251536"/>
            <a:ext cx="5065776" cy="1691640"/>
          </a:xfrm>
        </p:spPr>
        <p:txBody>
          <a:bodyPr/>
          <a:lstStyle/>
          <a:p>
            <a:r>
              <a:rPr lang="it-IT" dirty="0" smtClean="0">
                <a:solidFill>
                  <a:srgbClr val="FFFF00"/>
                </a:solidFill>
              </a:rPr>
              <a:t>DUELLI</a:t>
            </a:r>
            <a:endParaRPr lang="it-IT" dirty="0">
              <a:solidFill>
                <a:srgbClr val="FFFF00"/>
              </a:solidFill>
            </a:endParaRPr>
          </a:p>
        </p:txBody>
      </p:sp>
      <p:sp>
        <p:nvSpPr>
          <p:cNvPr id="3" name="CasellaDiTesto 2"/>
          <p:cNvSpPr txBox="1"/>
          <p:nvPr/>
        </p:nvSpPr>
        <p:spPr>
          <a:xfrm rot="949662">
            <a:off x="3644755" y="428178"/>
            <a:ext cx="5018522" cy="6001643"/>
          </a:xfrm>
          <a:prstGeom prst="rect">
            <a:avLst/>
          </a:prstGeom>
          <a:noFill/>
        </p:spPr>
        <p:txBody>
          <a:bodyPr wrap="square" rtlCol="0">
            <a:spAutoFit/>
          </a:bodyPr>
          <a:lstStyle/>
          <a:p>
            <a:r>
              <a:rPr lang="it-IT" sz="3200" dirty="0" smtClean="0">
                <a:solidFill>
                  <a:srgbClr val="92D050"/>
                </a:solidFill>
                <a:latin typeface="Algerian" panose="04020705040A02060702" pitchFamily="82" charset="0"/>
              </a:rPr>
              <a:t>DUELLO N° 1</a:t>
            </a:r>
          </a:p>
          <a:p>
            <a:r>
              <a:rPr lang="it-IT" sz="3200" dirty="0" smtClean="0">
                <a:solidFill>
                  <a:srgbClr val="92D050"/>
                </a:solidFill>
                <a:latin typeface="Algerian" panose="04020705040A02060702" pitchFamily="82" charset="0"/>
              </a:rPr>
              <a:t>LAMPONI VS ANANAS</a:t>
            </a:r>
          </a:p>
          <a:p>
            <a:r>
              <a:rPr lang="it-IT" sz="3200" dirty="0" smtClean="0">
                <a:solidFill>
                  <a:srgbClr val="92D050"/>
                </a:solidFill>
                <a:latin typeface="Algerian" panose="04020705040A02060702" pitchFamily="82" charset="0"/>
              </a:rPr>
              <a:t>DUELLO N°2 </a:t>
            </a:r>
          </a:p>
          <a:p>
            <a:r>
              <a:rPr lang="it-IT" sz="3200" dirty="0" smtClean="0">
                <a:solidFill>
                  <a:srgbClr val="92D050"/>
                </a:solidFill>
                <a:latin typeface="Algerian" panose="04020705040A02060702" pitchFamily="82" charset="0"/>
              </a:rPr>
              <a:t>FRAGOLE VS MELE</a:t>
            </a:r>
          </a:p>
          <a:p>
            <a:r>
              <a:rPr lang="it-IT" sz="3200" dirty="0" smtClean="0">
                <a:solidFill>
                  <a:srgbClr val="92D050"/>
                </a:solidFill>
                <a:latin typeface="Algerian" panose="04020705040A02060702" pitchFamily="82" charset="0"/>
              </a:rPr>
              <a:t>DUELLO N°3</a:t>
            </a:r>
          </a:p>
          <a:p>
            <a:r>
              <a:rPr lang="it-IT" sz="3200" dirty="0" smtClean="0">
                <a:solidFill>
                  <a:srgbClr val="92D050"/>
                </a:solidFill>
                <a:latin typeface="Algerian" panose="04020705040A02060702" pitchFamily="82" charset="0"/>
              </a:rPr>
              <a:t>LAMPONI VS FRAGOLE</a:t>
            </a:r>
          </a:p>
          <a:p>
            <a:r>
              <a:rPr lang="it-IT" sz="3200" dirty="0" smtClean="0">
                <a:solidFill>
                  <a:srgbClr val="92D050"/>
                </a:solidFill>
                <a:latin typeface="Algerian" panose="04020705040A02060702" pitchFamily="82" charset="0"/>
              </a:rPr>
              <a:t>DUELLO N° 4</a:t>
            </a:r>
          </a:p>
          <a:p>
            <a:r>
              <a:rPr lang="it-IT" sz="3200" dirty="0" smtClean="0">
                <a:solidFill>
                  <a:srgbClr val="92D050"/>
                </a:solidFill>
                <a:latin typeface="Algerian" panose="04020705040A02060702" pitchFamily="82" charset="0"/>
              </a:rPr>
              <a:t>ANANAS VS MELE</a:t>
            </a:r>
          </a:p>
          <a:p>
            <a:r>
              <a:rPr lang="it-IT" sz="3200" dirty="0" smtClean="0">
                <a:solidFill>
                  <a:srgbClr val="92D050"/>
                </a:solidFill>
                <a:latin typeface="Algerian" panose="04020705040A02060702" pitchFamily="82" charset="0"/>
              </a:rPr>
              <a:t>DUELLO N° 5 </a:t>
            </a:r>
          </a:p>
          <a:p>
            <a:r>
              <a:rPr lang="it-IT" sz="3200" dirty="0" smtClean="0">
                <a:solidFill>
                  <a:srgbClr val="92D050"/>
                </a:solidFill>
                <a:latin typeface="Algerian" panose="04020705040A02060702" pitchFamily="82" charset="0"/>
              </a:rPr>
              <a:t>LAMPONI VS MELE</a:t>
            </a:r>
          </a:p>
          <a:p>
            <a:r>
              <a:rPr lang="it-IT" sz="3200" dirty="0" smtClean="0">
                <a:solidFill>
                  <a:srgbClr val="92D050"/>
                </a:solidFill>
                <a:latin typeface="Algerian" panose="04020705040A02060702" pitchFamily="82" charset="0"/>
              </a:rPr>
              <a:t>DUELLO N° 6</a:t>
            </a:r>
          </a:p>
          <a:p>
            <a:r>
              <a:rPr lang="it-IT" sz="3200" dirty="0" smtClean="0">
                <a:solidFill>
                  <a:srgbClr val="92D050"/>
                </a:solidFill>
                <a:latin typeface="Algerian" panose="04020705040A02060702" pitchFamily="82" charset="0"/>
              </a:rPr>
              <a:t>ANANAS VS FRAGOLA</a:t>
            </a:r>
            <a:endParaRPr lang="it-IT" sz="3200" dirty="0">
              <a:solidFill>
                <a:srgbClr val="92D050"/>
              </a:solidFill>
              <a:latin typeface="Algerian" panose="04020705040A02060702" pitchFamily="82" charset="0"/>
            </a:endParaRPr>
          </a:p>
        </p:txBody>
      </p:sp>
      <p:pic>
        <p:nvPicPr>
          <p:cNvPr id="6146" name="Picture 2" descr="C:\Users\Studente\Desktop\2 a gioco_citt\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271462" cy="2308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414959"/>
      </p:ext>
    </p:extLst>
  </p:cSld>
  <p:clrMapOvr>
    <a:masterClrMapping/>
  </p:clrMapOvr>
  <mc:AlternateContent xmlns:mc="http://schemas.openxmlformats.org/markup-compatibility/2006">
    <mc:Choice xmlns:p14="http://schemas.microsoft.com/office/powerpoint/2010/main" Requires="p14">
      <p:transition p14:dur="10" advTm="4585">
        <p:randomBar dir="vert"/>
      </p:transition>
    </mc:Choice>
    <mc:Fallback>
      <p:transition advTm="4585">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
                                        <p:tgtEl>
                                          <p:spTgt spid="6146"/>
                                        </p:tgtEl>
                                      </p:cBhvr>
                                    </p:animEffect>
                                  </p:childTnLst>
                                </p:cTn>
                              </p:par>
                            </p:childTnLst>
                          </p:cTn>
                        </p:par>
                        <p:par>
                          <p:cTn id="8" fill="hold">
                            <p:stCondLst>
                              <p:cond delay="120"/>
                            </p:stCondLst>
                            <p:childTnLst>
                              <p:par>
                                <p:cTn id="9" presetID="22" presetClass="entr" presetSubtype="4" fill="hold" grpId="0" nodeType="afterEffect">
                                  <p:stCondLst>
                                    <p:cond delay="2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100"/>
                                        <p:tgtEl>
                                          <p:spTgt spid="2"/>
                                        </p:tgtEl>
                                      </p:cBhvr>
                                    </p:animEffect>
                                  </p:childTnLst>
                                </p:cTn>
                              </p:par>
                            </p:childTnLst>
                          </p:cTn>
                        </p:par>
                        <p:par>
                          <p:cTn id="12" fill="hold">
                            <p:stCondLst>
                              <p:cond delay="240"/>
                            </p:stCondLst>
                            <p:childTnLst>
                              <p:par>
                                <p:cTn id="13" presetID="10" presetClass="entr" presetSubtype="0" fill="hold" grpId="0" nodeType="afterEffect">
                                  <p:stCondLst>
                                    <p:cond delay="2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rot="17070510">
            <a:off x="-1318067" y="3894027"/>
            <a:ext cx="5989295" cy="1691640"/>
          </a:xfrm>
        </p:spPr>
        <p:txBody>
          <a:bodyPr/>
          <a:lstStyle/>
          <a:p>
            <a:r>
              <a:rPr lang="it-IT" dirty="0" smtClean="0">
                <a:solidFill>
                  <a:srgbClr val="FFFF00"/>
                </a:solidFill>
              </a:rPr>
              <a:t>DOMANDE DUELLI  </a:t>
            </a:r>
            <a:endParaRPr lang="it-IT" dirty="0">
              <a:solidFill>
                <a:srgbClr val="FFFF00"/>
              </a:solidFill>
            </a:endParaRPr>
          </a:p>
        </p:txBody>
      </p:sp>
      <p:sp>
        <p:nvSpPr>
          <p:cNvPr id="3" name="CasellaDiTesto 2"/>
          <p:cNvSpPr txBox="1"/>
          <p:nvPr/>
        </p:nvSpPr>
        <p:spPr>
          <a:xfrm rot="877308">
            <a:off x="3378683" y="658648"/>
            <a:ext cx="5040560" cy="5816977"/>
          </a:xfrm>
          <a:prstGeom prst="rect">
            <a:avLst/>
          </a:prstGeom>
          <a:noFill/>
        </p:spPr>
        <p:txBody>
          <a:bodyPr wrap="square" rtlCol="0">
            <a:spAutoFit/>
          </a:bodyPr>
          <a:lstStyle/>
          <a:p>
            <a:r>
              <a:rPr lang="it-IT" sz="1550" dirty="0" smtClean="0">
                <a:solidFill>
                  <a:schemeClr val="accent5"/>
                </a:solidFill>
                <a:latin typeface="Algerian" panose="04020705040A02060702" pitchFamily="82" charset="0"/>
              </a:rPr>
              <a:t>Duello n°1 </a:t>
            </a:r>
          </a:p>
          <a:p>
            <a:r>
              <a:rPr lang="it-IT" sz="1550" dirty="0" smtClean="0">
                <a:solidFill>
                  <a:schemeClr val="accent5"/>
                </a:solidFill>
                <a:latin typeface="Algerian" panose="04020705040A02060702" pitchFamily="82" charset="0"/>
              </a:rPr>
              <a:t>1)    In che stagione si trovano le fragole?</a:t>
            </a:r>
          </a:p>
          <a:p>
            <a:r>
              <a:rPr lang="it-IT" sz="1550" dirty="0" smtClean="0">
                <a:solidFill>
                  <a:schemeClr val="accent5"/>
                </a:solidFill>
                <a:latin typeface="Algerian" panose="04020705040A02060702" pitchFamily="82" charset="0"/>
              </a:rPr>
              <a:t>2)</a:t>
            </a:r>
            <a:r>
              <a:rPr lang="it-IT" sz="1550" dirty="0">
                <a:solidFill>
                  <a:schemeClr val="accent5"/>
                </a:solidFill>
                <a:latin typeface="Algerian" panose="04020705040A02060702" pitchFamily="82" charset="0"/>
              </a:rPr>
              <a:t> </a:t>
            </a:r>
            <a:r>
              <a:rPr lang="it-IT" sz="1550" dirty="0" smtClean="0">
                <a:solidFill>
                  <a:schemeClr val="accent5"/>
                </a:solidFill>
                <a:latin typeface="Algerian" panose="04020705040A02060702" pitchFamily="82" charset="0"/>
              </a:rPr>
              <a:t>   In </a:t>
            </a:r>
            <a:r>
              <a:rPr lang="it-IT" sz="1550" dirty="0">
                <a:solidFill>
                  <a:schemeClr val="accent5"/>
                </a:solidFill>
                <a:latin typeface="Algerian" panose="04020705040A02060702" pitchFamily="82" charset="0"/>
              </a:rPr>
              <a:t>che stagione si trovano </a:t>
            </a:r>
            <a:r>
              <a:rPr lang="it-IT" sz="1550" dirty="0" smtClean="0">
                <a:solidFill>
                  <a:schemeClr val="accent5"/>
                </a:solidFill>
                <a:latin typeface="Algerian" panose="04020705040A02060702" pitchFamily="82" charset="0"/>
              </a:rPr>
              <a:t>i mirtilli?</a:t>
            </a:r>
          </a:p>
          <a:p>
            <a:r>
              <a:rPr lang="it-IT" sz="1550" dirty="0" smtClean="0">
                <a:solidFill>
                  <a:schemeClr val="accent5"/>
                </a:solidFill>
                <a:latin typeface="Algerian" panose="04020705040A02060702" pitchFamily="82" charset="0"/>
              </a:rPr>
              <a:t>3)    </a:t>
            </a:r>
            <a:r>
              <a:rPr lang="it-IT" sz="1550" dirty="0">
                <a:solidFill>
                  <a:schemeClr val="accent5"/>
                </a:solidFill>
                <a:latin typeface="Algerian" panose="04020705040A02060702" pitchFamily="82" charset="0"/>
              </a:rPr>
              <a:t>In che stagione si trovano </a:t>
            </a:r>
            <a:r>
              <a:rPr lang="it-IT" sz="1550" dirty="0" smtClean="0">
                <a:solidFill>
                  <a:schemeClr val="accent5"/>
                </a:solidFill>
                <a:latin typeface="Algerian" panose="04020705040A02060702" pitchFamily="82" charset="0"/>
              </a:rPr>
              <a:t> le banane?</a:t>
            </a:r>
          </a:p>
          <a:p>
            <a:r>
              <a:rPr lang="it-IT" sz="1550" dirty="0" smtClean="0">
                <a:solidFill>
                  <a:schemeClr val="accent5"/>
                </a:solidFill>
                <a:latin typeface="Algerian" panose="04020705040A02060702" pitchFamily="82" charset="0"/>
              </a:rPr>
              <a:t>Duello n°2</a:t>
            </a:r>
          </a:p>
          <a:p>
            <a:r>
              <a:rPr lang="it-IT" sz="1550" dirty="0" smtClean="0">
                <a:solidFill>
                  <a:schemeClr val="accent5"/>
                </a:solidFill>
                <a:latin typeface="Algerian" panose="04020705040A02060702" pitchFamily="82" charset="0"/>
              </a:rPr>
              <a:t>1)    In </a:t>
            </a:r>
            <a:r>
              <a:rPr lang="it-IT" sz="1550" dirty="0">
                <a:solidFill>
                  <a:schemeClr val="accent5"/>
                </a:solidFill>
                <a:latin typeface="Algerian" panose="04020705040A02060702" pitchFamily="82" charset="0"/>
              </a:rPr>
              <a:t>che stagione si trovano </a:t>
            </a:r>
            <a:r>
              <a:rPr lang="it-IT" sz="1550" dirty="0" smtClean="0">
                <a:solidFill>
                  <a:schemeClr val="accent5"/>
                </a:solidFill>
                <a:latin typeface="Algerian" panose="04020705040A02060702" pitchFamily="82" charset="0"/>
              </a:rPr>
              <a:t>gli asparagi?</a:t>
            </a:r>
          </a:p>
          <a:p>
            <a:r>
              <a:rPr lang="it-IT" sz="1550" dirty="0" smtClean="0">
                <a:solidFill>
                  <a:schemeClr val="accent5"/>
                </a:solidFill>
                <a:latin typeface="Algerian" panose="04020705040A02060702" pitchFamily="82" charset="0"/>
              </a:rPr>
              <a:t>2)    In </a:t>
            </a:r>
            <a:r>
              <a:rPr lang="it-IT" sz="1550" dirty="0">
                <a:solidFill>
                  <a:schemeClr val="accent5"/>
                </a:solidFill>
                <a:latin typeface="Algerian" panose="04020705040A02060702" pitchFamily="82" charset="0"/>
              </a:rPr>
              <a:t>che stagione si </a:t>
            </a:r>
            <a:r>
              <a:rPr lang="it-IT" sz="1550" dirty="0" smtClean="0">
                <a:solidFill>
                  <a:schemeClr val="accent5"/>
                </a:solidFill>
                <a:latin typeface="Algerian" panose="04020705040A02060702" pitchFamily="82" charset="0"/>
              </a:rPr>
              <a:t>trova la patata?</a:t>
            </a:r>
          </a:p>
          <a:p>
            <a:r>
              <a:rPr lang="it-IT" sz="1550" dirty="0" smtClean="0">
                <a:solidFill>
                  <a:schemeClr val="accent5"/>
                </a:solidFill>
                <a:latin typeface="Algerian" panose="04020705040A02060702" pitchFamily="82" charset="0"/>
              </a:rPr>
              <a:t>3)    </a:t>
            </a:r>
            <a:r>
              <a:rPr lang="it-IT" sz="1550" dirty="0">
                <a:solidFill>
                  <a:schemeClr val="accent5"/>
                </a:solidFill>
                <a:latin typeface="Algerian" panose="04020705040A02060702" pitchFamily="82" charset="0"/>
              </a:rPr>
              <a:t>In che stagione si trovano </a:t>
            </a:r>
            <a:r>
              <a:rPr lang="it-IT" sz="1550" dirty="0" smtClean="0">
                <a:solidFill>
                  <a:schemeClr val="accent5"/>
                </a:solidFill>
                <a:latin typeface="Algerian" panose="04020705040A02060702" pitchFamily="82" charset="0"/>
              </a:rPr>
              <a:t> le cime di rapa?</a:t>
            </a:r>
          </a:p>
          <a:p>
            <a:r>
              <a:rPr lang="it-IT" sz="1550" dirty="0" smtClean="0">
                <a:solidFill>
                  <a:schemeClr val="accent5"/>
                </a:solidFill>
                <a:latin typeface="Algerian" panose="04020705040A02060702" pitchFamily="82" charset="0"/>
              </a:rPr>
              <a:t>Duello n°3</a:t>
            </a:r>
          </a:p>
          <a:p>
            <a:pPr marL="342900" indent="-342900">
              <a:buAutoNum type="arabicParenR"/>
            </a:pPr>
            <a:r>
              <a:rPr lang="it-IT" sz="1550" dirty="0" smtClean="0">
                <a:solidFill>
                  <a:schemeClr val="accent5"/>
                </a:solidFill>
                <a:latin typeface="Algerian" panose="04020705040A02060702" pitchFamily="82" charset="0"/>
              </a:rPr>
              <a:t> In </a:t>
            </a:r>
            <a:r>
              <a:rPr lang="it-IT" sz="1550" dirty="0">
                <a:solidFill>
                  <a:schemeClr val="accent5"/>
                </a:solidFill>
                <a:latin typeface="Algerian" panose="04020705040A02060702" pitchFamily="82" charset="0"/>
              </a:rPr>
              <a:t>che stagione si trovano </a:t>
            </a:r>
            <a:r>
              <a:rPr lang="it-IT" sz="1550" dirty="0" smtClean="0">
                <a:solidFill>
                  <a:schemeClr val="accent5"/>
                </a:solidFill>
                <a:latin typeface="Algerian" panose="04020705040A02060702" pitchFamily="82" charset="0"/>
              </a:rPr>
              <a:t> le fave?</a:t>
            </a:r>
          </a:p>
          <a:p>
            <a:r>
              <a:rPr lang="it-IT" sz="1550" dirty="0" smtClean="0">
                <a:solidFill>
                  <a:schemeClr val="accent5"/>
                </a:solidFill>
                <a:latin typeface="Algerian" panose="04020705040A02060702" pitchFamily="82" charset="0"/>
              </a:rPr>
              <a:t>2)     </a:t>
            </a:r>
            <a:r>
              <a:rPr lang="it-IT" sz="1550" dirty="0">
                <a:solidFill>
                  <a:schemeClr val="accent5"/>
                </a:solidFill>
                <a:latin typeface="Algerian" panose="04020705040A02060702" pitchFamily="82" charset="0"/>
              </a:rPr>
              <a:t>In che stagione si trovano </a:t>
            </a:r>
            <a:r>
              <a:rPr lang="it-IT" sz="1550" dirty="0" smtClean="0">
                <a:solidFill>
                  <a:schemeClr val="accent5"/>
                </a:solidFill>
                <a:latin typeface="Algerian" panose="04020705040A02060702" pitchFamily="82" charset="0"/>
              </a:rPr>
              <a:t>i porri?</a:t>
            </a:r>
          </a:p>
          <a:p>
            <a:r>
              <a:rPr lang="it-IT" sz="1550" dirty="0" smtClean="0">
                <a:solidFill>
                  <a:schemeClr val="accent5"/>
                </a:solidFill>
                <a:latin typeface="Algerian" panose="04020705040A02060702" pitchFamily="82" charset="0"/>
              </a:rPr>
              <a:t>3)     </a:t>
            </a:r>
            <a:r>
              <a:rPr lang="it-IT" sz="1550" dirty="0">
                <a:solidFill>
                  <a:schemeClr val="accent5"/>
                </a:solidFill>
                <a:latin typeface="Algerian" panose="04020705040A02060702" pitchFamily="82" charset="0"/>
              </a:rPr>
              <a:t>In che stagione si trovano </a:t>
            </a:r>
            <a:r>
              <a:rPr lang="it-IT" sz="1550" dirty="0" smtClean="0">
                <a:solidFill>
                  <a:schemeClr val="accent5"/>
                </a:solidFill>
                <a:latin typeface="Algerian" panose="04020705040A02060702" pitchFamily="82" charset="0"/>
              </a:rPr>
              <a:t> le pere?</a:t>
            </a:r>
          </a:p>
          <a:p>
            <a:r>
              <a:rPr lang="it-IT" sz="1550" dirty="0" smtClean="0">
                <a:solidFill>
                  <a:schemeClr val="accent5"/>
                </a:solidFill>
                <a:latin typeface="Algerian" panose="04020705040A02060702" pitchFamily="82" charset="0"/>
              </a:rPr>
              <a:t>Duello n° 4</a:t>
            </a:r>
          </a:p>
          <a:p>
            <a:r>
              <a:rPr lang="it-IT" sz="1550" dirty="0" smtClean="0">
                <a:solidFill>
                  <a:schemeClr val="accent5"/>
                </a:solidFill>
                <a:latin typeface="Algerian" panose="04020705040A02060702" pitchFamily="82" charset="0"/>
              </a:rPr>
              <a:t>1)     </a:t>
            </a:r>
            <a:r>
              <a:rPr lang="it-IT" sz="1550" dirty="0">
                <a:solidFill>
                  <a:schemeClr val="accent5"/>
                </a:solidFill>
                <a:latin typeface="Algerian" panose="04020705040A02060702" pitchFamily="82" charset="0"/>
              </a:rPr>
              <a:t>In che stagione si </a:t>
            </a:r>
            <a:r>
              <a:rPr lang="it-IT" sz="1550" dirty="0" smtClean="0">
                <a:solidFill>
                  <a:schemeClr val="accent5"/>
                </a:solidFill>
                <a:latin typeface="Algerian" panose="04020705040A02060702" pitchFamily="82" charset="0"/>
              </a:rPr>
              <a:t>trova il ribes?</a:t>
            </a:r>
          </a:p>
          <a:p>
            <a:r>
              <a:rPr lang="it-IT" sz="1550" dirty="0" smtClean="0">
                <a:solidFill>
                  <a:schemeClr val="accent5"/>
                </a:solidFill>
                <a:latin typeface="Algerian" panose="04020705040A02060702" pitchFamily="82" charset="0"/>
              </a:rPr>
              <a:t>2)     </a:t>
            </a:r>
            <a:r>
              <a:rPr lang="it-IT" sz="1550" dirty="0">
                <a:solidFill>
                  <a:schemeClr val="accent5"/>
                </a:solidFill>
                <a:latin typeface="Algerian" panose="04020705040A02060702" pitchFamily="82" charset="0"/>
              </a:rPr>
              <a:t>In che stagione si trovano </a:t>
            </a:r>
            <a:r>
              <a:rPr lang="it-IT" sz="1550" dirty="0" smtClean="0">
                <a:solidFill>
                  <a:schemeClr val="accent5"/>
                </a:solidFill>
                <a:latin typeface="Algerian" panose="04020705040A02060702" pitchFamily="82" charset="0"/>
              </a:rPr>
              <a:t>le cicorie?</a:t>
            </a:r>
          </a:p>
          <a:p>
            <a:r>
              <a:rPr lang="it-IT" sz="1550" dirty="0" smtClean="0">
                <a:solidFill>
                  <a:schemeClr val="accent5"/>
                </a:solidFill>
                <a:latin typeface="Algerian" panose="04020705040A02060702" pitchFamily="82" charset="0"/>
              </a:rPr>
              <a:t>3 )    </a:t>
            </a:r>
            <a:r>
              <a:rPr lang="it-IT" sz="1550" dirty="0">
                <a:solidFill>
                  <a:schemeClr val="accent5"/>
                </a:solidFill>
                <a:latin typeface="Algerian" panose="04020705040A02060702" pitchFamily="82" charset="0"/>
              </a:rPr>
              <a:t>In che stagione si trovano </a:t>
            </a:r>
            <a:r>
              <a:rPr lang="it-IT" sz="1550" dirty="0" smtClean="0">
                <a:solidFill>
                  <a:schemeClr val="accent5"/>
                </a:solidFill>
                <a:latin typeface="Algerian" panose="04020705040A02060702" pitchFamily="82" charset="0"/>
              </a:rPr>
              <a:t>i pompelmi?</a:t>
            </a:r>
          </a:p>
          <a:p>
            <a:r>
              <a:rPr lang="it-IT" sz="1550" dirty="0" smtClean="0">
                <a:solidFill>
                  <a:schemeClr val="accent5"/>
                </a:solidFill>
                <a:latin typeface="Algerian" panose="04020705040A02060702" pitchFamily="82" charset="0"/>
              </a:rPr>
              <a:t>Duello n° 5</a:t>
            </a:r>
          </a:p>
          <a:p>
            <a:r>
              <a:rPr lang="it-IT" sz="1550" dirty="0" smtClean="0">
                <a:solidFill>
                  <a:schemeClr val="accent5"/>
                </a:solidFill>
                <a:latin typeface="Algerian" panose="04020705040A02060702" pitchFamily="82" charset="0"/>
              </a:rPr>
              <a:t>1)    </a:t>
            </a:r>
            <a:r>
              <a:rPr lang="it-IT" sz="1550" dirty="0">
                <a:solidFill>
                  <a:schemeClr val="accent5"/>
                </a:solidFill>
                <a:latin typeface="Algerian" panose="04020705040A02060702" pitchFamily="82" charset="0"/>
              </a:rPr>
              <a:t>In che stagione si trovano </a:t>
            </a:r>
            <a:r>
              <a:rPr lang="it-IT" sz="1550" dirty="0" smtClean="0">
                <a:solidFill>
                  <a:schemeClr val="accent5"/>
                </a:solidFill>
                <a:latin typeface="Algerian" panose="04020705040A02060702" pitchFamily="82" charset="0"/>
              </a:rPr>
              <a:t>le susine?</a:t>
            </a:r>
          </a:p>
          <a:p>
            <a:r>
              <a:rPr lang="it-IT" sz="1550" dirty="0" smtClean="0">
                <a:solidFill>
                  <a:schemeClr val="accent5"/>
                </a:solidFill>
                <a:latin typeface="Algerian" panose="04020705040A02060702" pitchFamily="82" charset="0"/>
              </a:rPr>
              <a:t>2)    </a:t>
            </a:r>
            <a:r>
              <a:rPr lang="it-IT" sz="1550" dirty="0">
                <a:solidFill>
                  <a:schemeClr val="accent5"/>
                </a:solidFill>
                <a:latin typeface="Algerian" panose="04020705040A02060702" pitchFamily="82" charset="0"/>
              </a:rPr>
              <a:t>In che stagione si trovano </a:t>
            </a:r>
            <a:r>
              <a:rPr lang="it-IT" sz="1550" dirty="0" smtClean="0">
                <a:solidFill>
                  <a:schemeClr val="accent5"/>
                </a:solidFill>
                <a:latin typeface="Algerian" panose="04020705040A02060702" pitchFamily="82" charset="0"/>
              </a:rPr>
              <a:t>i meloni?</a:t>
            </a:r>
          </a:p>
          <a:p>
            <a:r>
              <a:rPr lang="it-IT" sz="1550" dirty="0" smtClean="0">
                <a:solidFill>
                  <a:schemeClr val="accent5"/>
                </a:solidFill>
                <a:latin typeface="Algerian" panose="04020705040A02060702" pitchFamily="82" charset="0"/>
              </a:rPr>
              <a:t>3)    </a:t>
            </a:r>
            <a:r>
              <a:rPr lang="it-IT" sz="1550" dirty="0">
                <a:solidFill>
                  <a:schemeClr val="accent5"/>
                </a:solidFill>
                <a:latin typeface="Algerian" panose="04020705040A02060702" pitchFamily="82" charset="0"/>
              </a:rPr>
              <a:t>In che stagione si trovano </a:t>
            </a:r>
            <a:r>
              <a:rPr lang="it-IT" sz="1550" dirty="0" smtClean="0">
                <a:solidFill>
                  <a:schemeClr val="accent5"/>
                </a:solidFill>
                <a:latin typeface="Algerian" panose="04020705040A02060702" pitchFamily="82" charset="0"/>
              </a:rPr>
              <a:t>i cardi?</a:t>
            </a:r>
          </a:p>
          <a:p>
            <a:r>
              <a:rPr lang="it-IT" sz="1550" dirty="0" smtClean="0">
                <a:solidFill>
                  <a:schemeClr val="accent5"/>
                </a:solidFill>
                <a:latin typeface="Algerian" panose="04020705040A02060702" pitchFamily="82" charset="0"/>
              </a:rPr>
              <a:t>Duello n°6</a:t>
            </a:r>
          </a:p>
          <a:p>
            <a:pPr marL="342900" indent="-342900">
              <a:buAutoNum type="arabicParenR"/>
            </a:pPr>
            <a:r>
              <a:rPr lang="it-IT" sz="1550" dirty="0" smtClean="0">
                <a:solidFill>
                  <a:schemeClr val="accent5"/>
                </a:solidFill>
                <a:latin typeface="Algerian" panose="04020705040A02060702" pitchFamily="82" charset="0"/>
              </a:rPr>
              <a:t>In </a:t>
            </a:r>
            <a:r>
              <a:rPr lang="it-IT" sz="1550" dirty="0">
                <a:solidFill>
                  <a:schemeClr val="accent5"/>
                </a:solidFill>
                <a:latin typeface="Algerian" panose="04020705040A02060702" pitchFamily="82" charset="0"/>
              </a:rPr>
              <a:t>che stagione si trovano </a:t>
            </a:r>
            <a:r>
              <a:rPr lang="it-IT" sz="1550" dirty="0" smtClean="0">
                <a:solidFill>
                  <a:schemeClr val="accent5"/>
                </a:solidFill>
                <a:latin typeface="Algerian" panose="04020705040A02060702" pitchFamily="82" charset="0"/>
              </a:rPr>
              <a:t>i radicchi?</a:t>
            </a:r>
          </a:p>
          <a:p>
            <a:pPr marL="342900" indent="-342900">
              <a:buAutoNum type="arabicParenR"/>
            </a:pPr>
            <a:r>
              <a:rPr lang="it-IT" sz="1550" dirty="0">
                <a:solidFill>
                  <a:schemeClr val="accent5"/>
                </a:solidFill>
                <a:latin typeface="Algerian" panose="04020705040A02060702" pitchFamily="82" charset="0"/>
              </a:rPr>
              <a:t>In che stagione si </a:t>
            </a:r>
            <a:r>
              <a:rPr lang="it-IT" sz="1550" dirty="0" smtClean="0">
                <a:solidFill>
                  <a:schemeClr val="accent5"/>
                </a:solidFill>
                <a:latin typeface="Algerian" panose="04020705040A02060702" pitchFamily="82" charset="0"/>
              </a:rPr>
              <a:t>trovano le zucche?</a:t>
            </a:r>
          </a:p>
          <a:p>
            <a:pPr marL="342900" indent="-342900">
              <a:buAutoNum type="arabicParenR"/>
            </a:pPr>
            <a:r>
              <a:rPr lang="it-IT" sz="1550" dirty="0">
                <a:solidFill>
                  <a:schemeClr val="accent5"/>
                </a:solidFill>
                <a:latin typeface="Algerian" panose="04020705040A02060702" pitchFamily="82" charset="0"/>
              </a:rPr>
              <a:t>In che stagione si </a:t>
            </a:r>
            <a:r>
              <a:rPr lang="it-IT" sz="1550" dirty="0" smtClean="0">
                <a:solidFill>
                  <a:schemeClr val="accent5"/>
                </a:solidFill>
                <a:latin typeface="Algerian" panose="04020705040A02060702" pitchFamily="82" charset="0"/>
              </a:rPr>
              <a:t>trovano i fichi?</a:t>
            </a:r>
          </a:p>
        </p:txBody>
      </p:sp>
      <p:pic>
        <p:nvPicPr>
          <p:cNvPr id="7170" name="Picture 2" descr="C:\Users\Studente\Desktop\2 a gioco_citt\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987823" cy="192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186268"/>
      </p:ext>
    </p:extLst>
  </p:cSld>
  <p:clrMapOvr>
    <a:masterClrMapping/>
  </p:clrMapOvr>
  <mc:AlternateContent xmlns:mc="http://schemas.openxmlformats.org/markup-compatibility/2006">
    <mc:Choice xmlns:p14="http://schemas.microsoft.com/office/powerpoint/2010/main" Requires="p14">
      <p:transition p14:dur="10" advTm="3736">
        <p:randomBar dir="vert"/>
      </p:transition>
    </mc:Choice>
    <mc:Fallback>
      <p:transition advTm="3736">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50"/>
                                        <p:tgtEl>
                                          <p:spTgt spid="7170"/>
                                        </p:tgtEl>
                                      </p:cBhvr>
                                    </p:animEffect>
                                  </p:childTnLst>
                                </p:cTn>
                              </p:par>
                            </p:childTnLst>
                          </p:cTn>
                        </p:par>
                        <p:par>
                          <p:cTn id="8" fill="hold">
                            <p:stCondLst>
                              <p:cond delay="25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250"/>
                                        <p:tgtEl>
                                          <p:spTgt spid="2"/>
                                        </p:tgtEl>
                                      </p:cBhvr>
                                    </p:animEffect>
                                  </p:childTnLst>
                                </p:cTn>
                              </p:par>
                            </p:childTnLst>
                          </p:cTn>
                        </p:par>
                        <p:par>
                          <p:cTn id="12" fill="hold">
                            <p:stCondLst>
                              <p:cond delay="500"/>
                            </p:stCondLst>
                            <p:childTnLst>
                              <p:par>
                                <p:cTn id="13" presetID="21" presetClass="entr" presetSubtype="1" fill="hold" grpId="0" nodeType="afterEffect">
                                  <p:stCondLst>
                                    <p:cond delay="2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rot="17141791">
            <a:off x="-872627" y="3109212"/>
            <a:ext cx="5446229" cy="1691640"/>
          </a:xfrm>
        </p:spPr>
        <p:txBody>
          <a:bodyPr/>
          <a:lstStyle/>
          <a:p>
            <a:r>
              <a:rPr lang="it-IT" dirty="0" smtClean="0">
                <a:solidFill>
                  <a:srgbClr val="FFFF00"/>
                </a:solidFill>
                <a:latin typeface="Algerian" panose="04020705040A02060702" pitchFamily="82" charset="0"/>
              </a:rPr>
              <a:t>Risposte verdura</a:t>
            </a:r>
            <a:r>
              <a:rPr lang="it-IT" dirty="0" smtClean="0"/>
              <a:t> </a:t>
            </a:r>
            <a:endParaRPr lang="it-IT" dirty="0"/>
          </a:p>
        </p:txBody>
      </p:sp>
      <p:graphicFrame>
        <p:nvGraphicFramePr>
          <p:cNvPr id="3" name="Tabella 2"/>
          <p:cNvGraphicFramePr>
            <a:graphicFrameLocks noGrp="1"/>
          </p:cNvGraphicFramePr>
          <p:nvPr>
            <p:extLst>
              <p:ext uri="{D42A27DB-BD31-4B8C-83A1-F6EECF244321}">
                <p14:modId xmlns:p14="http://schemas.microsoft.com/office/powerpoint/2010/main" val="3401141851"/>
              </p:ext>
            </p:extLst>
          </p:nvPr>
        </p:nvGraphicFramePr>
        <p:xfrm>
          <a:off x="4139952" y="548680"/>
          <a:ext cx="4104457" cy="5697683"/>
        </p:xfrm>
        <a:graphic>
          <a:graphicData uri="http://schemas.openxmlformats.org/drawingml/2006/table">
            <a:tbl>
              <a:tblPr/>
              <a:tblGrid>
                <a:gridCol w="726600"/>
                <a:gridCol w="293968"/>
                <a:gridCol w="277329"/>
                <a:gridCol w="277329"/>
                <a:gridCol w="277329"/>
                <a:gridCol w="277329"/>
                <a:gridCol w="277329"/>
                <a:gridCol w="282874"/>
                <a:gridCol w="282874"/>
                <a:gridCol w="282874"/>
                <a:gridCol w="282874"/>
                <a:gridCol w="282874"/>
                <a:gridCol w="282874"/>
              </a:tblGrid>
              <a:tr h="174954">
                <a:tc>
                  <a:txBody>
                    <a:bodyPr/>
                    <a:lstStyle/>
                    <a:p>
                      <a:pPr algn="ctr"/>
                      <a:r>
                        <a:rPr lang="it-IT" sz="800" b="1" dirty="0">
                          <a:solidFill>
                            <a:schemeClr val="bg2"/>
                          </a:solidFill>
                          <a:latin typeface="Arial"/>
                        </a:rPr>
                        <a:t>VERDURA</a:t>
                      </a:r>
                      <a:endParaRPr lang="it-IT" sz="800" dirty="0">
                        <a:solidFill>
                          <a:schemeClr val="bg2"/>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D6CFAB"/>
                    </a:solidFill>
                  </a:tcPr>
                </a:tc>
                <a:tc>
                  <a:txBody>
                    <a:bodyPr/>
                    <a:lstStyle/>
                    <a:p>
                      <a:pPr algn="ctr"/>
                      <a:r>
                        <a:rPr lang="it-IT" sz="800" b="1" dirty="0" err="1">
                          <a:solidFill>
                            <a:srgbClr val="7030A0"/>
                          </a:solidFill>
                          <a:latin typeface="Arial"/>
                        </a:rPr>
                        <a:t>Gen</a:t>
                      </a:r>
                      <a:endParaRPr lang="it-IT" sz="800" dirty="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CCFF"/>
                    </a:solidFill>
                  </a:tcPr>
                </a:tc>
                <a:tc>
                  <a:txBody>
                    <a:bodyPr/>
                    <a:lstStyle/>
                    <a:p>
                      <a:pPr algn="ctr"/>
                      <a:r>
                        <a:rPr lang="it-IT" sz="800" b="1">
                          <a:solidFill>
                            <a:srgbClr val="7030A0"/>
                          </a:solidFill>
                          <a:latin typeface="Arial"/>
                        </a:rPr>
                        <a:t>Feb</a:t>
                      </a: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4CDFE"/>
                    </a:solidFill>
                  </a:tcPr>
                </a:tc>
                <a:tc>
                  <a:txBody>
                    <a:bodyPr/>
                    <a:lstStyle/>
                    <a:p>
                      <a:pPr algn="ctr"/>
                      <a:r>
                        <a:rPr lang="it-IT" sz="800" b="1">
                          <a:solidFill>
                            <a:srgbClr val="7030A0"/>
                          </a:solidFill>
                          <a:latin typeface="Arial"/>
                        </a:rPr>
                        <a:t>Mar</a:t>
                      </a: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CC"/>
                    </a:solidFill>
                  </a:tcPr>
                </a:tc>
                <a:tc>
                  <a:txBody>
                    <a:bodyPr/>
                    <a:lstStyle/>
                    <a:p>
                      <a:pPr algn="ctr"/>
                      <a:r>
                        <a:rPr lang="it-IT" sz="800" b="1">
                          <a:solidFill>
                            <a:srgbClr val="7030A0"/>
                          </a:solidFill>
                          <a:latin typeface="Arial"/>
                        </a:rPr>
                        <a:t>Apr</a:t>
                      </a: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99"/>
                    </a:solidFill>
                  </a:tcPr>
                </a:tc>
                <a:tc>
                  <a:txBody>
                    <a:bodyPr/>
                    <a:lstStyle/>
                    <a:p>
                      <a:pPr algn="ctr"/>
                      <a:r>
                        <a:rPr lang="it-IT" sz="800" b="1">
                          <a:solidFill>
                            <a:srgbClr val="7030A0"/>
                          </a:solidFill>
                          <a:latin typeface="Arial"/>
                        </a:rPr>
                        <a:t>Mag</a:t>
                      </a: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FF99"/>
                    </a:solidFill>
                  </a:tcPr>
                </a:tc>
                <a:tc>
                  <a:txBody>
                    <a:bodyPr/>
                    <a:lstStyle/>
                    <a:p>
                      <a:pPr algn="ctr"/>
                      <a:r>
                        <a:rPr lang="it-IT" sz="800" b="1">
                          <a:solidFill>
                            <a:srgbClr val="7030A0"/>
                          </a:solidFill>
                          <a:latin typeface="Arial"/>
                        </a:rPr>
                        <a:t>Giu</a:t>
                      </a: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CC99"/>
                    </a:solidFill>
                  </a:tcPr>
                </a:tc>
                <a:tc>
                  <a:txBody>
                    <a:bodyPr/>
                    <a:lstStyle/>
                    <a:p>
                      <a:pPr algn="ctr"/>
                      <a:r>
                        <a:rPr lang="it-IT" sz="800" b="1">
                          <a:solidFill>
                            <a:srgbClr val="7030A0"/>
                          </a:solidFill>
                          <a:latin typeface="Arial"/>
                        </a:rPr>
                        <a:t>Lug</a:t>
                      </a: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66"/>
                    </a:solidFill>
                  </a:tcPr>
                </a:tc>
                <a:tc>
                  <a:txBody>
                    <a:bodyPr/>
                    <a:lstStyle/>
                    <a:p>
                      <a:pPr algn="ctr"/>
                      <a:r>
                        <a:rPr lang="it-IT" sz="800" b="1">
                          <a:solidFill>
                            <a:srgbClr val="7030A0"/>
                          </a:solidFill>
                          <a:latin typeface="Arial"/>
                        </a:rPr>
                        <a:t>Ago</a:t>
                      </a: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99"/>
                    </a:solidFill>
                  </a:tcPr>
                </a:tc>
                <a:tc>
                  <a:txBody>
                    <a:bodyPr/>
                    <a:lstStyle/>
                    <a:p>
                      <a:pPr algn="ctr"/>
                      <a:r>
                        <a:rPr lang="it-IT" sz="800" b="1">
                          <a:solidFill>
                            <a:srgbClr val="7030A0"/>
                          </a:solidFill>
                          <a:latin typeface="Arial"/>
                        </a:rPr>
                        <a:t>Set</a:t>
                      </a: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FF"/>
                    </a:solidFill>
                  </a:tcPr>
                </a:tc>
                <a:tc>
                  <a:txBody>
                    <a:bodyPr/>
                    <a:lstStyle/>
                    <a:p>
                      <a:pPr algn="ctr"/>
                      <a:r>
                        <a:rPr lang="it-IT" sz="800" b="1">
                          <a:solidFill>
                            <a:srgbClr val="7030A0"/>
                          </a:solidFill>
                          <a:latin typeface="Arial"/>
                        </a:rPr>
                        <a:t>Ott</a:t>
                      </a: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99CCFF"/>
                    </a:solidFill>
                  </a:tcPr>
                </a:tc>
                <a:tc>
                  <a:txBody>
                    <a:bodyPr/>
                    <a:lstStyle/>
                    <a:p>
                      <a:pPr algn="ctr"/>
                      <a:r>
                        <a:rPr lang="it-IT" sz="800" b="1">
                          <a:solidFill>
                            <a:srgbClr val="7030A0"/>
                          </a:solidFill>
                          <a:latin typeface="Arial"/>
                        </a:rPr>
                        <a:t>Nov</a:t>
                      </a: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B3B3FF"/>
                    </a:solidFill>
                  </a:tcPr>
                </a:tc>
                <a:tc>
                  <a:txBody>
                    <a:bodyPr/>
                    <a:lstStyle/>
                    <a:p>
                      <a:pPr algn="ctr"/>
                      <a:r>
                        <a:rPr lang="it-IT" sz="800" b="1">
                          <a:solidFill>
                            <a:srgbClr val="7030A0"/>
                          </a:solidFill>
                          <a:latin typeface="Arial"/>
                        </a:rPr>
                        <a:t>Dic</a:t>
                      </a: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0C0C0"/>
                    </a:solidFill>
                  </a:tcPr>
                </a:tc>
              </a:tr>
              <a:tr h="174954">
                <a:tc>
                  <a:txBody>
                    <a:bodyPr/>
                    <a:lstStyle/>
                    <a:p>
                      <a:pPr algn="ctr"/>
                      <a:r>
                        <a:rPr lang="it-IT" sz="800" b="1" dirty="0">
                          <a:solidFill>
                            <a:schemeClr val="accent4">
                              <a:lumMod val="75000"/>
                            </a:schemeClr>
                          </a:solidFill>
                          <a:effectLst/>
                          <a:latin typeface="Arial"/>
                        </a:rPr>
                        <a:t>asparagi</a:t>
                      </a:r>
                      <a:endParaRPr lang="it-IT" sz="800" dirty="0">
                        <a:solidFill>
                          <a:schemeClr val="accent4">
                            <a:lumMod val="75000"/>
                          </a:schemeClr>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endParaRPr lang="it-IT" sz="800" dirty="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dirty="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800">
                          <a:solidFill>
                            <a:srgbClr val="7030A0"/>
                          </a:solidFill>
                        </a:rPr>
                        <a:t>Mar</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CC"/>
                    </a:solidFill>
                  </a:tcPr>
                </a:tc>
                <a:tc>
                  <a:txBody>
                    <a:bodyPr/>
                    <a:lstStyle/>
                    <a:p>
                      <a:pPr algn="ctr"/>
                      <a:r>
                        <a:rPr lang="it-IT" sz="800">
                          <a:solidFill>
                            <a:srgbClr val="7030A0"/>
                          </a:solidFill>
                        </a:rPr>
                        <a:t>Apr</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99"/>
                    </a:solidFill>
                  </a:tcPr>
                </a:tc>
                <a:tc>
                  <a:txBody>
                    <a:bodyPr/>
                    <a:lstStyle/>
                    <a:p>
                      <a:pPr algn="ctr"/>
                      <a:r>
                        <a:rPr lang="it-IT" sz="800">
                          <a:solidFill>
                            <a:srgbClr val="7030A0"/>
                          </a:solidFill>
                        </a:rPr>
                        <a:t>Mag</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FF99"/>
                    </a:solidFill>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dirty="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dirty="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r>
              <a:tr h="174954">
                <a:tc>
                  <a:txBody>
                    <a:bodyPr/>
                    <a:lstStyle/>
                    <a:p>
                      <a:pPr algn="ctr"/>
                      <a:r>
                        <a:rPr lang="it-IT" sz="800" b="1" dirty="0">
                          <a:solidFill>
                            <a:schemeClr val="accent4">
                              <a:lumMod val="75000"/>
                            </a:schemeClr>
                          </a:solidFill>
                          <a:effectLst/>
                          <a:latin typeface="Arial"/>
                        </a:rPr>
                        <a:t>bietole</a:t>
                      </a:r>
                      <a:endParaRPr lang="it-IT" sz="800" dirty="0">
                        <a:solidFill>
                          <a:schemeClr val="accent4">
                            <a:lumMod val="75000"/>
                          </a:schemeClr>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r>
                        <a:rPr lang="it-IT" sz="800">
                          <a:solidFill>
                            <a:srgbClr val="7030A0"/>
                          </a:solidFill>
                          <a:latin typeface="Arial"/>
                        </a:rPr>
                        <a:t>Gen</a:t>
                      </a: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CCFF"/>
                    </a:solidFill>
                  </a:tcPr>
                </a:tc>
                <a:tc>
                  <a:txBody>
                    <a:bodyPr/>
                    <a:lstStyle/>
                    <a:p>
                      <a:pPr algn="ctr"/>
                      <a:r>
                        <a:rPr lang="it-IT" sz="800" dirty="0" err="1">
                          <a:solidFill>
                            <a:srgbClr val="7030A0"/>
                          </a:solidFill>
                        </a:rPr>
                        <a:t>Feb</a:t>
                      </a:r>
                      <a:endParaRPr lang="it-IT" sz="800" dirty="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4CDFE"/>
                    </a:solidFill>
                  </a:tcPr>
                </a:tc>
                <a:tc>
                  <a:txBody>
                    <a:bodyPr/>
                    <a:lstStyle/>
                    <a:p>
                      <a:pPr algn="ctr"/>
                      <a:r>
                        <a:rPr lang="it-IT" sz="800" dirty="0">
                          <a:solidFill>
                            <a:srgbClr val="7030A0"/>
                          </a:solidFill>
                        </a:rPr>
                        <a:t>Mar</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CC"/>
                    </a:solidFill>
                  </a:tcPr>
                </a:tc>
                <a:tc>
                  <a:txBody>
                    <a:bodyPr/>
                    <a:lstStyle/>
                    <a:p>
                      <a:pPr algn="ctr"/>
                      <a:r>
                        <a:rPr lang="it-IT" sz="800">
                          <a:solidFill>
                            <a:srgbClr val="7030A0"/>
                          </a:solidFill>
                        </a:rPr>
                        <a:t>Apr</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99"/>
                    </a:solidFill>
                  </a:tcPr>
                </a:tc>
                <a:tc>
                  <a:txBody>
                    <a:bodyPr/>
                    <a:lstStyle/>
                    <a:p>
                      <a:pPr algn="ctr"/>
                      <a:r>
                        <a:rPr lang="it-IT" sz="800">
                          <a:solidFill>
                            <a:srgbClr val="7030A0"/>
                          </a:solidFill>
                        </a:rPr>
                        <a:t>Mag</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FF99"/>
                    </a:solidFill>
                  </a:tcPr>
                </a:tc>
                <a:tc>
                  <a:txBody>
                    <a:bodyPr/>
                    <a:lstStyle/>
                    <a:p>
                      <a:pPr algn="ctr"/>
                      <a:r>
                        <a:rPr lang="it-IT" sz="800">
                          <a:solidFill>
                            <a:srgbClr val="7030A0"/>
                          </a:solidFill>
                        </a:rPr>
                        <a:t>Giu</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CC99"/>
                    </a:solidFill>
                  </a:tcPr>
                </a:tc>
                <a:tc>
                  <a:txBody>
                    <a:bodyPr/>
                    <a:lstStyle/>
                    <a:p>
                      <a:pPr algn="ctr"/>
                      <a:r>
                        <a:rPr lang="it-IT" sz="800">
                          <a:solidFill>
                            <a:srgbClr val="7030A0"/>
                          </a:solidFill>
                        </a:rPr>
                        <a:t>Lug</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66"/>
                    </a:solidFill>
                  </a:tcPr>
                </a:tc>
                <a:tc>
                  <a:txBody>
                    <a:bodyPr/>
                    <a:lstStyle/>
                    <a:p>
                      <a:pPr algn="ctr"/>
                      <a:r>
                        <a:rPr lang="it-IT" sz="800">
                          <a:solidFill>
                            <a:srgbClr val="7030A0"/>
                          </a:solidFill>
                        </a:rPr>
                        <a:t>Ago</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99"/>
                    </a:solidFill>
                  </a:tcPr>
                </a:tc>
                <a:tc>
                  <a:txBody>
                    <a:bodyPr/>
                    <a:lstStyle/>
                    <a:p>
                      <a:pPr algn="ctr"/>
                      <a:r>
                        <a:rPr lang="it-IT" sz="800">
                          <a:solidFill>
                            <a:srgbClr val="7030A0"/>
                          </a:solidFill>
                        </a:rPr>
                        <a:t>Set</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FF"/>
                    </a:solidFill>
                  </a:tcPr>
                </a:tc>
                <a:tc>
                  <a:txBody>
                    <a:bodyPr/>
                    <a:lstStyle/>
                    <a:p>
                      <a:pPr algn="ctr"/>
                      <a:r>
                        <a:rPr lang="it-IT" sz="800">
                          <a:solidFill>
                            <a:srgbClr val="7030A0"/>
                          </a:solidFill>
                        </a:rPr>
                        <a:t>Ott</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99CCFF"/>
                    </a:solidFill>
                  </a:tcPr>
                </a:tc>
                <a:tc>
                  <a:txBody>
                    <a:bodyPr/>
                    <a:lstStyle/>
                    <a:p>
                      <a:pPr algn="ctr"/>
                      <a:r>
                        <a:rPr lang="it-IT" sz="800">
                          <a:solidFill>
                            <a:srgbClr val="7030A0"/>
                          </a:solidFill>
                        </a:rPr>
                        <a:t>Nov</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B3B3FF"/>
                    </a:solidFill>
                  </a:tcPr>
                </a:tc>
                <a:tc>
                  <a:txBody>
                    <a:bodyPr/>
                    <a:lstStyle/>
                    <a:p>
                      <a:pPr algn="ctr"/>
                      <a:r>
                        <a:rPr lang="it-IT" sz="800">
                          <a:solidFill>
                            <a:srgbClr val="7030A0"/>
                          </a:solidFill>
                        </a:rPr>
                        <a:t>Dic</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0C0C0"/>
                    </a:solidFill>
                  </a:tcPr>
                </a:tc>
              </a:tr>
              <a:tr h="174954">
                <a:tc>
                  <a:txBody>
                    <a:bodyPr/>
                    <a:lstStyle/>
                    <a:p>
                      <a:pPr algn="ctr"/>
                      <a:r>
                        <a:rPr lang="it-IT" sz="800" b="1" dirty="0">
                          <a:solidFill>
                            <a:schemeClr val="accent4">
                              <a:lumMod val="75000"/>
                            </a:schemeClr>
                          </a:solidFill>
                          <a:effectLst/>
                          <a:latin typeface="Arial"/>
                        </a:rPr>
                        <a:t>broccoli</a:t>
                      </a:r>
                      <a:endParaRPr lang="it-IT" sz="800" dirty="0">
                        <a:solidFill>
                          <a:schemeClr val="accent4">
                            <a:lumMod val="75000"/>
                          </a:schemeClr>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r>
                        <a:rPr lang="it-IT" sz="800">
                          <a:solidFill>
                            <a:srgbClr val="7030A0"/>
                          </a:solidFill>
                          <a:latin typeface="Arial"/>
                        </a:rPr>
                        <a:t>Gen</a:t>
                      </a: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CCFF"/>
                    </a:solidFill>
                  </a:tcPr>
                </a:tc>
                <a:tc>
                  <a:txBody>
                    <a:bodyPr/>
                    <a:lstStyle/>
                    <a:p>
                      <a:pPr algn="ctr"/>
                      <a:r>
                        <a:rPr lang="it-IT" sz="800">
                          <a:solidFill>
                            <a:srgbClr val="7030A0"/>
                          </a:solidFill>
                        </a:rPr>
                        <a:t>Feb</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4CDFE"/>
                    </a:solidFill>
                  </a:tcPr>
                </a:tc>
                <a:tc>
                  <a:txBody>
                    <a:bodyPr/>
                    <a:lstStyle/>
                    <a:p>
                      <a:pPr algn="ctr"/>
                      <a:r>
                        <a:rPr lang="it-IT" sz="800" dirty="0">
                          <a:solidFill>
                            <a:srgbClr val="7030A0"/>
                          </a:solidFill>
                        </a:rPr>
                        <a:t>Mar</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CC"/>
                    </a:solidFill>
                  </a:tcPr>
                </a:tc>
                <a:tc>
                  <a:txBody>
                    <a:bodyPr/>
                    <a:lstStyle/>
                    <a:p>
                      <a:pPr algn="ctr"/>
                      <a:endParaRPr lang="it-IT" sz="800" dirty="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800">
                          <a:solidFill>
                            <a:srgbClr val="7030A0"/>
                          </a:solidFill>
                        </a:rPr>
                        <a:t>Set</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FF"/>
                    </a:solidFill>
                  </a:tcPr>
                </a:tc>
                <a:tc>
                  <a:txBody>
                    <a:bodyPr/>
                    <a:lstStyle/>
                    <a:p>
                      <a:pPr algn="ctr"/>
                      <a:r>
                        <a:rPr lang="it-IT" sz="800">
                          <a:solidFill>
                            <a:srgbClr val="7030A0"/>
                          </a:solidFill>
                        </a:rPr>
                        <a:t>Ott</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99CCFF"/>
                    </a:solidFill>
                  </a:tcPr>
                </a:tc>
                <a:tc>
                  <a:txBody>
                    <a:bodyPr/>
                    <a:lstStyle/>
                    <a:p>
                      <a:pPr algn="ctr"/>
                      <a:r>
                        <a:rPr lang="it-IT" sz="800">
                          <a:solidFill>
                            <a:srgbClr val="7030A0"/>
                          </a:solidFill>
                        </a:rPr>
                        <a:t>Nov</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B3B3FF"/>
                    </a:solidFill>
                  </a:tcPr>
                </a:tc>
                <a:tc>
                  <a:txBody>
                    <a:bodyPr/>
                    <a:lstStyle/>
                    <a:p>
                      <a:pPr algn="ctr"/>
                      <a:r>
                        <a:rPr lang="it-IT" sz="800">
                          <a:solidFill>
                            <a:srgbClr val="7030A0"/>
                          </a:solidFill>
                        </a:rPr>
                        <a:t>Dic</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0C0C0"/>
                    </a:solidFill>
                  </a:tcPr>
                </a:tc>
              </a:tr>
              <a:tr h="174954">
                <a:tc>
                  <a:txBody>
                    <a:bodyPr/>
                    <a:lstStyle/>
                    <a:p>
                      <a:pPr algn="ctr"/>
                      <a:r>
                        <a:rPr lang="it-IT" sz="800" b="1" dirty="0">
                          <a:solidFill>
                            <a:schemeClr val="accent4">
                              <a:lumMod val="75000"/>
                            </a:schemeClr>
                          </a:solidFill>
                          <a:effectLst/>
                          <a:latin typeface="Arial"/>
                        </a:rPr>
                        <a:t>carciofi</a:t>
                      </a:r>
                      <a:endParaRPr lang="it-IT" sz="800" dirty="0">
                        <a:solidFill>
                          <a:schemeClr val="accent4">
                            <a:lumMod val="75000"/>
                          </a:schemeClr>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r>
                        <a:rPr lang="it-IT" sz="800">
                          <a:solidFill>
                            <a:srgbClr val="7030A0"/>
                          </a:solidFill>
                          <a:latin typeface="Arial"/>
                        </a:rPr>
                        <a:t>Gen</a:t>
                      </a: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CCFF"/>
                    </a:solidFill>
                  </a:tcPr>
                </a:tc>
                <a:tc>
                  <a:txBody>
                    <a:bodyPr/>
                    <a:lstStyle/>
                    <a:p>
                      <a:pPr algn="ctr"/>
                      <a:r>
                        <a:rPr lang="it-IT" sz="800">
                          <a:solidFill>
                            <a:srgbClr val="7030A0"/>
                          </a:solidFill>
                        </a:rPr>
                        <a:t>Feb</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4CDFE"/>
                    </a:solidFill>
                  </a:tcPr>
                </a:tc>
                <a:tc>
                  <a:txBody>
                    <a:bodyPr/>
                    <a:lstStyle/>
                    <a:p>
                      <a:pPr algn="ctr"/>
                      <a:r>
                        <a:rPr lang="it-IT" sz="800">
                          <a:solidFill>
                            <a:srgbClr val="7030A0"/>
                          </a:solidFill>
                        </a:rPr>
                        <a:t>Mar</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CC"/>
                    </a:solidFill>
                  </a:tcPr>
                </a:tc>
                <a:tc>
                  <a:txBody>
                    <a:bodyPr/>
                    <a:lstStyle/>
                    <a:p>
                      <a:pPr algn="ctr"/>
                      <a:r>
                        <a:rPr lang="it-IT" sz="800" dirty="0" err="1">
                          <a:solidFill>
                            <a:srgbClr val="7030A0"/>
                          </a:solidFill>
                        </a:rPr>
                        <a:t>Apr</a:t>
                      </a:r>
                      <a:endParaRPr lang="it-IT" sz="800" dirty="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99"/>
                    </a:solidFill>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800">
                          <a:solidFill>
                            <a:srgbClr val="7030A0"/>
                          </a:solidFill>
                        </a:rPr>
                        <a:t>Giu</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CC99"/>
                    </a:solidFill>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dirty="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800">
                          <a:solidFill>
                            <a:srgbClr val="7030A0"/>
                          </a:solidFill>
                        </a:rPr>
                        <a:t>Ott</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99CCFF"/>
                    </a:solidFill>
                  </a:tcPr>
                </a:tc>
                <a:tc>
                  <a:txBody>
                    <a:bodyPr/>
                    <a:lstStyle/>
                    <a:p>
                      <a:pPr algn="ctr"/>
                      <a:r>
                        <a:rPr lang="it-IT" sz="800">
                          <a:solidFill>
                            <a:srgbClr val="7030A0"/>
                          </a:solidFill>
                        </a:rPr>
                        <a:t>Nov</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B3B3FF"/>
                    </a:solidFill>
                  </a:tcPr>
                </a:tc>
                <a:tc>
                  <a:txBody>
                    <a:bodyPr/>
                    <a:lstStyle/>
                    <a:p>
                      <a:pPr algn="ctr"/>
                      <a:r>
                        <a:rPr lang="it-IT" sz="800">
                          <a:solidFill>
                            <a:srgbClr val="7030A0"/>
                          </a:solidFill>
                        </a:rPr>
                        <a:t>Dic</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0C0C0"/>
                    </a:solidFill>
                  </a:tcPr>
                </a:tc>
              </a:tr>
              <a:tr h="174954">
                <a:tc>
                  <a:txBody>
                    <a:bodyPr/>
                    <a:lstStyle/>
                    <a:p>
                      <a:pPr algn="ctr"/>
                      <a:r>
                        <a:rPr lang="it-IT" sz="800" b="1" dirty="0">
                          <a:solidFill>
                            <a:schemeClr val="accent4">
                              <a:lumMod val="75000"/>
                            </a:schemeClr>
                          </a:solidFill>
                          <a:effectLst/>
                          <a:latin typeface="Arial"/>
                        </a:rPr>
                        <a:t>cardi</a:t>
                      </a:r>
                      <a:endParaRPr lang="it-IT" sz="800" dirty="0">
                        <a:solidFill>
                          <a:schemeClr val="accent4">
                            <a:lumMod val="75000"/>
                          </a:schemeClr>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r>
                        <a:rPr lang="it-IT" sz="800">
                          <a:solidFill>
                            <a:srgbClr val="7030A0"/>
                          </a:solidFill>
                          <a:latin typeface="Arial"/>
                        </a:rPr>
                        <a:t>Gen</a:t>
                      </a: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CCFF"/>
                    </a:solidFill>
                  </a:tcPr>
                </a:tc>
                <a:tc>
                  <a:txBody>
                    <a:bodyPr/>
                    <a:lstStyle/>
                    <a:p>
                      <a:pPr algn="ctr"/>
                      <a:r>
                        <a:rPr lang="it-IT" sz="800">
                          <a:solidFill>
                            <a:srgbClr val="7030A0"/>
                          </a:solidFill>
                        </a:rPr>
                        <a:t>Feb</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4CDFE"/>
                    </a:solidFill>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dirty="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800">
                          <a:solidFill>
                            <a:srgbClr val="7030A0"/>
                          </a:solidFill>
                        </a:rPr>
                        <a:t>Nov</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B3B3FF"/>
                    </a:solidFill>
                  </a:tcPr>
                </a:tc>
                <a:tc>
                  <a:txBody>
                    <a:bodyPr/>
                    <a:lstStyle/>
                    <a:p>
                      <a:pPr algn="ctr"/>
                      <a:r>
                        <a:rPr lang="it-IT" sz="800">
                          <a:solidFill>
                            <a:srgbClr val="7030A0"/>
                          </a:solidFill>
                        </a:rPr>
                        <a:t>Dic</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0C0C0"/>
                    </a:solidFill>
                  </a:tcPr>
                </a:tc>
              </a:tr>
              <a:tr h="174954">
                <a:tc>
                  <a:txBody>
                    <a:bodyPr/>
                    <a:lstStyle/>
                    <a:p>
                      <a:pPr algn="ctr"/>
                      <a:r>
                        <a:rPr lang="it-IT" sz="800" b="1" dirty="0">
                          <a:solidFill>
                            <a:schemeClr val="accent4">
                              <a:lumMod val="75000"/>
                            </a:schemeClr>
                          </a:solidFill>
                          <a:effectLst/>
                          <a:latin typeface="Arial"/>
                        </a:rPr>
                        <a:t>carote</a:t>
                      </a:r>
                      <a:endParaRPr lang="it-IT" sz="800" dirty="0">
                        <a:solidFill>
                          <a:schemeClr val="accent4">
                            <a:lumMod val="75000"/>
                          </a:schemeClr>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r>
                        <a:rPr lang="it-IT" sz="800">
                          <a:solidFill>
                            <a:srgbClr val="7030A0"/>
                          </a:solidFill>
                          <a:latin typeface="Arial"/>
                        </a:rPr>
                        <a:t>Gen</a:t>
                      </a: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CCFF"/>
                    </a:solidFill>
                  </a:tcPr>
                </a:tc>
                <a:tc>
                  <a:txBody>
                    <a:bodyPr/>
                    <a:lstStyle/>
                    <a:p>
                      <a:pPr algn="ctr"/>
                      <a:r>
                        <a:rPr lang="it-IT" sz="800">
                          <a:solidFill>
                            <a:srgbClr val="7030A0"/>
                          </a:solidFill>
                        </a:rPr>
                        <a:t>Feb</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4CDFE"/>
                    </a:solidFill>
                  </a:tcPr>
                </a:tc>
                <a:tc>
                  <a:txBody>
                    <a:bodyPr/>
                    <a:lstStyle/>
                    <a:p>
                      <a:pPr algn="ctr"/>
                      <a:r>
                        <a:rPr lang="it-IT" sz="800">
                          <a:solidFill>
                            <a:srgbClr val="7030A0"/>
                          </a:solidFill>
                        </a:rPr>
                        <a:t>Mar</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CC"/>
                    </a:solidFill>
                  </a:tcPr>
                </a:tc>
                <a:tc>
                  <a:txBody>
                    <a:bodyPr/>
                    <a:lstStyle/>
                    <a:p>
                      <a:pPr algn="ctr"/>
                      <a:r>
                        <a:rPr lang="it-IT" sz="800">
                          <a:solidFill>
                            <a:srgbClr val="7030A0"/>
                          </a:solidFill>
                        </a:rPr>
                        <a:t>Apr</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99"/>
                    </a:solidFill>
                  </a:tcPr>
                </a:tc>
                <a:tc>
                  <a:txBody>
                    <a:bodyPr/>
                    <a:lstStyle/>
                    <a:p>
                      <a:pPr algn="ctr"/>
                      <a:r>
                        <a:rPr lang="it-IT" sz="800" dirty="0" err="1">
                          <a:solidFill>
                            <a:srgbClr val="7030A0"/>
                          </a:solidFill>
                        </a:rPr>
                        <a:t>Mag</a:t>
                      </a:r>
                      <a:endParaRPr lang="it-IT" sz="800" dirty="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FF99"/>
                    </a:solidFill>
                  </a:tcPr>
                </a:tc>
                <a:tc>
                  <a:txBody>
                    <a:bodyPr/>
                    <a:lstStyle/>
                    <a:p>
                      <a:pPr algn="ctr"/>
                      <a:r>
                        <a:rPr lang="it-IT" sz="800" dirty="0" err="1">
                          <a:solidFill>
                            <a:srgbClr val="7030A0"/>
                          </a:solidFill>
                        </a:rPr>
                        <a:t>Giu</a:t>
                      </a:r>
                      <a:endParaRPr lang="it-IT" sz="800" dirty="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CC99"/>
                    </a:solidFill>
                  </a:tcPr>
                </a:tc>
                <a:tc>
                  <a:txBody>
                    <a:bodyPr/>
                    <a:lstStyle/>
                    <a:p>
                      <a:pPr algn="ctr"/>
                      <a:r>
                        <a:rPr lang="it-IT" sz="800">
                          <a:solidFill>
                            <a:srgbClr val="7030A0"/>
                          </a:solidFill>
                        </a:rPr>
                        <a:t>Lug</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66"/>
                    </a:solidFill>
                  </a:tcPr>
                </a:tc>
                <a:tc>
                  <a:txBody>
                    <a:bodyPr/>
                    <a:lstStyle/>
                    <a:p>
                      <a:pPr algn="ctr"/>
                      <a:r>
                        <a:rPr lang="it-IT" sz="800">
                          <a:solidFill>
                            <a:srgbClr val="7030A0"/>
                          </a:solidFill>
                        </a:rPr>
                        <a:t>Ago</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99"/>
                    </a:solidFill>
                  </a:tcPr>
                </a:tc>
                <a:tc>
                  <a:txBody>
                    <a:bodyPr/>
                    <a:lstStyle/>
                    <a:p>
                      <a:pPr algn="ctr"/>
                      <a:r>
                        <a:rPr lang="it-IT" sz="800">
                          <a:solidFill>
                            <a:srgbClr val="7030A0"/>
                          </a:solidFill>
                        </a:rPr>
                        <a:t>Set</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FF"/>
                    </a:solidFill>
                  </a:tcPr>
                </a:tc>
                <a:tc>
                  <a:txBody>
                    <a:bodyPr/>
                    <a:lstStyle/>
                    <a:p>
                      <a:pPr algn="ctr"/>
                      <a:r>
                        <a:rPr lang="it-IT" sz="800">
                          <a:solidFill>
                            <a:srgbClr val="7030A0"/>
                          </a:solidFill>
                        </a:rPr>
                        <a:t>Ott</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99CCFF"/>
                    </a:solidFill>
                  </a:tcPr>
                </a:tc>
                <a:tc>
                  <a:txBody>
                    <a:bodyPr/>
                    <a:lstStyle/>
                    <a:p>
                      <a:pPr algn="ctr"/>
                      <a:r>
                        <a:rPr lang="it-IT" sz="800">
                          <a:solidFill>
                            <a:srgbClr val="7030A0"/>
                          </a:solidFill>
                        </a:rPr>
                        <a:t>Nov</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B3B3FF"/>
                    </a:solidFill>
                  </a:tcPr>
                </a:tc>
                <a:tc>
                  <a:txBody>
                    <a:bodyPr/>
                    <a:lstStyle/>
                    <a:p>
                      <a:pPr algn="ctr"/>
                      <a:r>
                        <a:rPr lang="it-IT" sz="800">
                          <a:solidFill>
                            <a:srgbClr val="7030A0"/>
                          </a:solidFill>
                        </a:rPr>
                        <a:t>Dic</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0C0C0"/>
                    </a:solidFill>
                  </a:tcPr>
                </a:tc>
              </a:tr>
              <a:tr h="174954">
                <a:tc>
                  <a:txBody>
                    <a:bodyPr/>
                    <a:lstStyle/>
                    <a:p>
                      <a:pPr algn="ctr"/>
                      <a:r>
                        <a:rPr lang="it-IT" sz="800" b="1" dirty="0">
                          <a:solidFill>
                            <a:schemeClr val="accent4">
                              <a:lumMod val="75000"/>
                            </a:schemeClr>
                          </a:solidFill>
                          <a:effectLst/>
                          <a:latin typeface="Arial"/>
                        </a:rPr>
                        <a:t>cavolfiori</a:t>
                      </a:r>
                      <a:endParaRPr lang="it-IT" sz="800" dirty="0">
                        <a:solidFill>
                          <a:schemeClr val="accent4">
                            <a:lumMod val="75000"/>
                          </a:schemeClr>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r>
                        <a:rPr lang="it-IT" sz="800">
                          <a:solidFill>
                            <a:srgbClr val="7030A0"/>
                          </a:solidFill>
                          <a:latin typeface="Arial"/>
                        </a:rPr>
                        <a:t>Gen</a:t>
                      </a: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CCFF"/>
                    </a:solidFill>
                  </a:tcPr>
                </a:tc>
                <a:tc>
                  <a:txBody>
                    <a:bodyPr/>
                    <a:lstStyle/>
                    <a:p>
                      <a:pPr algn="ctr"/>
                      <a:r>
                        <a:rPr lang="it-IT" sz="800">
                          <a:solidFill>
                            <a:srgbClr val="7030A0"/>
                          </a:solidFill>
                        </a:rPr>
                        <a:t>Feb</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4CDFE"/>
                    </a:solidFill>
                  </a:tcPr>
                </a:tc>
                <a:tc>
                  <a:txBody>
                    <a:bodyPr/>
                    <a:lstStyle/>
                    <a:p>
                      <a:pPr algn="ctr"/>
                      <a:r>
                        <a:rPr lang="it-IT" sz="800">
                          <a:solidFill>
                            <a:srgbClr val="7030A0"/>
                          </a:solidFill>
                        </a:rPr>
                        <a:t>Mar</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CC"/>
                    </a:solidFill>
                  </a:tcPr>
                </a:tc>
                <a:tc>
                  <a:txBody>
                    <a:bodyPr/>
                    <a:lstStyle/>
                    <a:p>
                      <a:pPr algn="ctr"/>
                      <a:r>
                        <a:rPr lang="it-IT" sz="800">
                          <a:solidFill>
                            <a:srgbClr val="7030A0"/>
                          </a:solidFill>
                        </a:rPr>
                        <a:t>Apr</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99"/>
                    </a:solidFill>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dirty="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800">
                          <a:solidFill>
                            <a:srgbClr val="7030A0"/>
                          </a:solidFill>
                        </a:rPr>
                        <a:t>Ott</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99CCFF"/>
                    </a:solidFill>
                  </a:tcPr>
                </a:tc>
                <a:tc>
                  <a:txBody>
                    <a:bodyPr/>
                    <a:lstStyle/>
                    <a:p>
                      <a:pPr algn="ctr"/>
                      <a:r>
                        <a:rPr lang="it-IT" sz="800">
                          <a:solidFill>
                            <a:srgbClr val="7030A0"/>
                          </a:solidFill>
                        </a:rPr>
                        <a:t>Nov</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B3B3FF"/>
                    </a:solidFill>
                  </a:tcPr>
                </a:tc>
                <a:tc>
                  <a:txBody>
                    <a:bodyPr/>
                    <a:lstStyle/>
                    <a:p>
                      <a:pPr algn="ctr"/>
                      <a:r>
                        <a:rPr lang="it-IT" sz="800">
                          <a:solidFill>
                            <a:srgbClr val="7030A0"/>
                          </a:solidFill>
                        </a:rPr>
                        <a:t>Dic</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0C0C0"/>
                    </a:solidFill>
                  </a:tcPr>
                </a:tc>
              </a:tr>
              <a:tr h="174954">
                <a:tc>
                  <a:txBody>
                    <a:bodyPr/>
                    <a:lstStyle/>
                    <a:p>
                      <a:pPr algn="ctr"/>
                      <a:r>
                        <a:rPr lang="it-IT" sz="800" b="1" dirty="0">
                          <a:solidFill>
                            <a:schemeClr val="accent4">
                              <a:lumMod val="75000"/>
                            </a:schemeClr>
                          </a:solidFill>
                          <a:effectLst/>
                          <a:latin typeface="Arial"/>
                        </a:rPr>
                        <a:t>cavoli</a:t>
                      </a:r>
                      <a:endParaRPr lang="it-IT" sz="800" dirty="0">
                        <a:solidFill>
                          <a:schemeClr val="accent4">
                            <a:lumMod val="75000"/>
                          </a:schemeClr>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r>
                        <a:rPr lang="it-IT" sz="800">
                          <a:solidFill>
                            <a:srgbClr val="7030A0"/>
                          </a:solidFill>
                          <a:latin typeface="Arial"/>
                        </a:rPr>
                        <a:t>Gen</a:t>
                      </a: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CCFF"/>
                    </a:solidFill>
                  </a:tcPr>
                </a:tc>
                <a:tc>
                  <a:txBody>
                    <a:bodyPr/>
                    <a:lstStyle/>
                    <a:p>
                      <a:pPr algn="ctr"/>
                      <a:r>
                        <a:rPr lang="it-IT" sz="800" dirty="0" err="1">
                          <a:solidFill>
                            <a:srgbClr val="7030A0"/>
                          </a:solidFill>
                        </a:rPr>
                        <a:t>Feb</a:t>
                      </a:r>
                      <a:endParaRPr lang="it-IT" sz="800" dirty="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4CDFE"/>
                    </a:solidFill>
                  </a:tcPr>
                </a:tc>
                <a:tc>
                  <a:txBody>
                    <a:bodyPr/>
                    <a:lstStyle/>
                    <a:p>
                      <a:pPr algn="ctr"/>
                      <a:r>
                        <a:rPr lang="it-IT" sz="800">
                          <a:solidFill>
                            <a:srgbClr val="7030A0"/>
                          </a:solidFill>
                        </a:rPr>
                        <a:t>Mar</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CC"/>
                    </a:solidFill>
                  </a:tcPr>
                </a:tc>
                <a:tc>
                  <a:txBody>
                    <a:bodyPr/>
                    <a:lstStyle/>
                    <a:p>
                      <a:pPr algn="ctr"/>
                      <a:r>
                        <a:rPr lang="it-IT" sz="800">
                          <a:solidFill>
                            <a:srgbClr val="7030A0"/>
                          </a:solidFill>
                        </a:rPr>
                        <a:t>Apr</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99"/>
                    </a:solidFill>
                  </a:tcPr>
                </a:tc>
                <a:tc>
                  <a:txBody>
                    <a:bodyPr/>
                    <a:lstStyle/>
                    <a:p>
                      <a:pPr algn="ctr"/>
                      <a:r>
                        <a:rPr lang="it-IT" sz="800">
                          <a:solidFill>
                            <a:srgbClr val="7030A0"/>
                          </a:solidFill>
                        </a:rPr>
                        <a:t>Mag</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FF99"/>
                    </a:solidFill>
                  </a:tcPr>
                </a:tc>
                <a:tc>
                  <a:txBody>
                    <a:bodyPr/>
                    <a:lstStyle/>
                    <a:p>
                      <a:pPr algn="ctr"/>
                      <a:r>
                        <a:rPr lang="it-IT" sz="800">
                          <a:solidFill>
                            <a:srgbClr val="7030A0"/>
                          </a:solidFill>
                        </a:rPr>
                        <a:t>Giu</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CC99"/>
                    </a:solidFill>
                  </a:tcPr>
                </a:tc>
                <a:tc>
                  <a:txBody>
                    <a:bodyPr/>
                    <a:lstStyle/>
                    <a:p>
                      <a:pPr algn="ctr"/>
                      <a:r>
                        <a:rPr lang="it-IT" sz="800" dirty="0" err="1">
                          <a:solidFill>
                            <a:srgbClr val="7030A0"/>
                          </a:solidFill>
                        </a:rPr>
                        <a:t>Lug</a:t>
                      </a:r>
                      <a:endParaRPr lang="it-IT" sz="800" dirty="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66"/>
                    </a:solidFill>
                  </a:tcPr>
                </a:tc>
                <a:tc>
                  <a:txBody>
                    <a:bodyPr/>
                    <a:lstStyle/>
                    <a:p>
                      <a:pPr algn="ctr"/>
                      <a:r>
                        <a:rPr lang="it-IT" sz="800">
                          <a:solidFill>
                            <a:srgbClr val="7030A0"/>
                          </a:solidFill>
                        </a:rPr>
                        <a:t>Ago</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99"/>
                    </a:solidFill>
                  </a:tcPr>
                </a:tc>
                <a:tc>
                  <a:txBody>
                    <a:bodyPr/>
                    <a:lstStyle/>
                    <a:p>
                      <a:pPr algn="ctr"/>
                      <a:r>
                        <a:rPr lang="it-IT" sz="800">
                          <a:solidFill>
                            <a:srgbClr val="7030A0"/>
                          </a:solidFill>
                        </a:rPr>
                        <a:t>Set</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FF"/>
                    </a:solidFill>
                  </a:tcPr>
                </a:tc>
                <a:tc>
                  <a:txBody>
                    <a:bodyPr/>
                    <a:lstStyle/>
                    <a:p>
                      <a:pPr algn="ctr"/>
                      <a:r>
                        <a:rPr lang="it-IT" sz="800">
                          <a:solidFill>
                            <a:srgbClr val="7030A0"/>
                          </a:solidFill>
                        </a:rPr>
                        <a:t>Ott</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99CCFF"/>
                    </a:solidFill>
                  </a:tcPr>
                </a:tc>
                <a:tc>
                  <a:txBody>
                    <a:bodyPr/>
                    <a:lstStyle/>
                    <a:p>
                      <a:pPr algn="ctr"/>
                      <a:r>
                        <a:rPr lang="it-IT" sz="800">
                          <a:solidFill>
                            <a:srgbClr val="7030A0"/>
                          </a:solidFill>
                        </a:rPr>
                        <a:t>Nov</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B3B3FF"/>
                    </a:solidFill>
                  </a:tcPr>
                </a:tc>
                <a:tc>
                  <a:txBody>
                    <a:bodyPr/>
                    <a:lstStyle/>
                    <a:p>
                      <a:pPr algn="ctr"/>
                      <a:r>
                        <a:rPr lang="it-IT" sz="800">
                          <a:solidFill>
                            <a:srgbClr val="7030A0"/>
                          </a:solidFill>
                        </a:rPr>
                        <a:t>Dic</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0C0C0"/>
                    </a:solidFill>
                  </a:tcPr>
                </a:tc>
              </a:tr>
              <a:tr h="174954">
                <a:tc>
                  <a:txBody>
                    <a:bodyPr/>
                    <a:lstStyle/>
                    <a:p>
                      <a:pPr algn="ctr"/>
                      <a:r>
                        <a:rPr lang="it-IT" sz="800" b="1" dirty="0">
                          <a:solidFill>
                            <a:schemeClr val="accent4">
                              <a:lumMod val="75000"/>
                            </a:schemeClr>
                          </a:solidFill>
                          <a:effectLst/>
                          <a:latin typeface="Arial"/>
                        </a:rPr>
                        <a:t>cetrioli</a:t>
                      </a:r>
                      <a:endParaRPr lang="it-IT" sz="800" dirty="0">
                        <a:solidFill>
                          <a:schemeClr val="accent4">
                            <a:lumMod val="75000"/>
                          </a:schemeClr>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800">
                          <a:solidFill>
                            <a:srgbClr val="7030A0"/>
                          </a:solidFill>
                        </a:rPr>
                        <a:t>Feb</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4CDFE"/>
                    </a:solidFill>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800">
                          <a:solidFill>
                            <a:srgbClr val="7030A0"/>
                          </a:solidFill>
                        </a:rPr>
                        <a:t>Giu</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CC99"/>
                    </a:solidFill>
                  </a:tcPr>
                </a:tc>
                <a:tc>
                  <a:txBody>
                    <a:bodyPr/>
                    <a:lstStyle/>
                    <a:p>
                      <a:pPr algn="ctr"/>
                      <a:r>
                        <a:rPr lang="it-IT" sz="800">
                          <a:solidFill>
                            <a:srgbClr val="7030A0"/>
                          </a:solidFill>
                        </a:rPr>
                        <a:t>Lug</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66"/>
                    </a:solidFill>
                  </a:tcPr>
                </a:tc>
                <a:tc>
                  <a:txBody>
                    <a:bodyPr/>
                    <a:lstStyle/>
                    <a:p>
                      <a:pPr algn="ctr"/>
                      <a:r>
                        <a:rPr lang="it-IT" sz="800" dirty="0">
                          <a:solidFill>
                            <a:srgbClr val="7030A0"/>
                          </a:solidFill>
                        </a:rPr>
                        <a:t>Ago</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99"/>
                    </a:solidFill>
                  </a:tcPr>
                </a:tc>
                <a:tc>
                  <a:txBody>
                    <a:bodyPr/>
                    <a:lstStyle/>
                    <a:p>
                      <a:pPr algn="ctr"/>
                      <a:r>
                        <a:rPr lang="it-IT" sz="800">
                          <a:solidFill>
                            <a:srgbClr val="7030A0"/>
                          </a:solidFill>
                        </a:rPr>
                        <a:t>Set</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FF"/>
                    </a:solidFill>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r>
              <a:tr h="174954">
                <a:tc>
                  <a:txBody>
                    <a:bodyPr/>
                    <a:lstStyle/>
                    <a:p>
                      <a:pPr algn="ctr"/>
                      <a:r>
                        <a:rPr lang="it-IT" sz="800" b="1" dirty="0">
                          <a:solidFill>
                            <a:schemeClr val="accent4">
                              <a:lumMod val="75000"/>
                            </a:schemeClr>
                          </a:solidFill>
                          <a:effectLst/>
                          <a:latin typeface="Arial"/>
                        </a:rPr>
                        <a:t>cicorie</a:t>
                      </a:r>
                      <a:endParaRPr lang="it-IT" sz="800" dirty="0">
                        <a:solidFill>
                          <a:schemeClr val="accent4">
                            <a:lumMod val="75000"/>
                          </a:schemeClr>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r>
                        <a:rPr lang="it-IT" sz="800">
                          <a:solidFill>
                            <a:srgbClr val="7030A0"/>
                          </a:solidFill>
                          <a:latin typeface="Arial"/>
                        </a:rPr>
                        <a:t>Gen</a:t>
                      </a: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CCFF"/>
                    </a:solidFill>
                  </a:tcPr>
                </a:tc>
                <a:tc>
                  <a:txBody>
                    <a:bodyPr/>
                    <a:lstStyle/>
                    <a:p>
                      <a:pPr algn="ctr"/>
                      <a:r>
                        <a:rPr lang="it-IT" sz="800" dirty="0" err="1">
                          <a:solidFill>
                            <a:srgbClr val="7030A0"/>
                          </a:solidFill>
                        </a:rPr>
                        <a:t>Feb</a:t>
                      </a:r>
                      <a:endParaRPr lang="it-IT" sz="800" dirty="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4CDFE"/>
                    </a:solidFill>
                  </a:tcPr>
                </a:tc>
                <a:tc>
                  <a:txBody>
                    <a:bodyPr/>
                    <a:lstStyle/>
                    <a:p>
                      <a:pPr algn="ctr"/>
                      <a:r>
                        <a:rPr lang="it-IT" sz="800">
                          <a:solidFill>
                            <a:srgbClr val="7030A0"/>
                          </a:solidFill>
                        </a:rPr>
                        <a:t>Mar</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CC"/>
                    </a:solidFill>
                  </a:tcPr>
                </a:tc>
                <a:tc>
                  <a:txBody>
                    <a:bodyPr/>
                    <a:lstStyle/>
                    <a:p>
                      <a:pPr algn="ctr"/>
                      <a:r>
                        <a:rPr lang="it-IT" sz="800">
                          <a:solidFill>
                            <a:srgbClr val="7030A0"/>
                          </a:solidFill>
                        </a:rPr>
                        <a:t>Apr</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99"/>
                    </a:solidFill>
                  </a:tcPr>
                </a:tc>
                <a:tc>
                  <a:txBody>
                    <a:bodyPr/>
                    <a:lstStyle/>
                    <a:p>
                      <a:pPr algn="ctr"/>
                      <a:r>
                        <a:rPr lang="it-IT" sz="800">
                          <a:solidFill>
                            <a:srgbClr val="7030A0"/>
                          </a:solidFill>
                        </a:rPr>
                        <a:t>Mag</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FF99"/>
                    </a:solidFill>
                  </a:tcPr>
                </a:tc>
                <a:tc>
                  <a:txBody>
                    <a:bodyPr/>
                    <a:lstStyle/>
                    <a:p>
                      <a:pPr algn="ctr"/>
                      <a:r>
                        <a:rPr lang="it-IT" sz="800">
                          <a:solidFill>
                            <a:srgbClr val="7030A0"/>
                          </a:solidFill>
                        </a:rPr>
                        <a:t>Giu</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CC99"/>
                    </a:solidFill>
                  </a:tcPr>
                </a:tc>
                <a:tc>
                  <a:txBody>
                    <a:bodyPr/>
                    <a:lstStyle/>
                    <a:p>
                      <a:pPr algn="ctr"/>
                      <a:r>
                        <a:rPr lang="it-IT" sz="800">
                          <a:solidFill>
                            <a:srgbClr val="7030A0"/>
                          </a:solidFill>
                        </a:rPr>
                        <a:t>Lug</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66"/>
                    </a:solidFill>
                  </a:tcPr>
                </a:tc>
                <a:tc>
                  <a:txBody>
                    <a:bodyPr/>
                    <a:lstStyle/>
                    <a:p>
                      <a:pPr algn="ctr"/>
                      <a:r>
                        <a:rPr lang="it-IT" sz="800">
                          <a:solidFill>
                            <a:srgbClr val="7030A0"/>
                          </a:solidFill>
                        </a:rPr>
                        <a:t>Ago</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99"/>
                    </a:solidFill>
                  </a:tcPr>
                </a:tc>
                <a:tc>
                  <a:txBody>
                    <a:bodyPr/>
                    <a:lstStyle/>
                    <a:p>
                      <a:pPr algn="ctr"/>
                      <a:r>
                        <a:rPr lang="it-IT" sz="800">
                          <a:solidFill>
                            <a:srgbClr val="7030A0"/>
                          </a:solidFill>
                        </a:rPr>
                        <a:t>Set</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FF"/>
                    </a:solidFill>
                  </a:tcPr>
                </a:tc>
                <a:tc>
                  <a:txBody>
                    <a:bodyPr/>
                    <a:lstStyle/>
                    <a:p>
                      <a:pPr algn="ctr"/>
                      <a:r>
                        <a:rPr lang="it-IT" sz="800">
                          <a:solidFill>
                            <a:srgbClr val="7030A0"/>
                          </a:solidFill>
                        </a:rPr>
                        <a:t>Ott</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99CCFF"/>
                    </a:solidFill>
                  </a:tcPr>
                </a:tc>
                <a:tc>
                  <a:txBody>
                    <a:bodyPr/>
                    <a:lstStyle/>
                    <a:p>
                      <a:pPr algn="ctr"/>
                      <a:r>
                        <a:rPr lang="it-IT" sz="800">
                          <a:solidFill>
                            <a:srgbClr val="7030A0"/>
                          </a:solidFill>
                        </a:rPr>
                        <a:t>Nov</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B3B3FF"/>
                    </a:solidFill>
                  </a:tcPr>
                </a:tc>
                <a:tc>
                  <a:txBody>
                    <a:bodyPr/>
                    <a:lstStyle/>
                    <a:p>
                      <a:pPr algn="ctr"/>
                      <a:r>
                        <a:rPr lang="it-IT" sz="800">
                          <a:solidFill>
                            <a:srgbClr val="7030A0"/>
                          </a:solidFill>
                        </a:rPr>
                        <a:t>Dic</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0C0C0"/>
                    </a:solidFill>
                  </a:tcPr>
                </a:tc>
              </a:tr>
              <a:tr h="174954">
                <a:tc>
                  <a:txBody>
                    <a:bodyPr/>
                    <a:lstStyle/>
                    <a:p>
                      <a:pPr algn="ctr"/>
                      <a:r>
                        <a:rPr lang="it-IT" sz="800" b="1">
                          <a:solidFill>
                            <a:schemeClr val="accent4">
                              <a:lumMod val="75000"/>
                            </a:schemeClr>
                          </a:solidFill>
                          <a:effectLst/>
                          <a:latin typeface="Arial"/>
                        </a:rPr>
                        <a:t>cime di rapa</a:t>
                      </a:r>
                      <a:endParaRPr lang="it-IT" sz="800">
                        <a:solidFill>
                          <a:schemeClr val="accent4">
                            <a:lumMod val="75000"/>
                          </a:schemeClr>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r>
                        <a:rPr lang="it-IT" sz="800">
                          <a:solidFill>
                            <a:srgbClr val="7030A0"/>
                          </a:solidFill>
                          <a:latin typeface="Arial"/>
                        </a:rPr>
                        <a:t>Gen</a:t>
                      </a: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CCFF"/>
                    </a:solidFill>
                  </a:tcPr>
                </a:tc>
                <a:tc>
                  <a:txBody>
                    <a:bodyPr/>
                    <a:lstStyle/>
                    <a:p>
                      <a:pPr algn="ctr"/>
                      <a:r>
                        <a:rPr lang="it-IT" sz="800" dirty="0" err="1">
                          <a:solidFill>
                            <a:srgbClr val="7030A0"/>
                          </a:solidFill>
                        </a:rPr>
                        <a:t>Feb</a:t>
                      </a:r>
                      <a:endParaRPr lang="it-IT" sz="800" dirty="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4CDFE"/>
                    </a:solidFill>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dirty="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800">
                          <a:solidFill>
                            <a:srgbClr val="7030A0"/>
                          </a:solidFill>
                        </a:rPr>
                        <a:t>Dic</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0C0C0"/>
                    </a:solidFill>
                  </a:tcPr>
                </a:tc>
              </a:tr>
              <a:tr h="174954">
                <a:tc>
                  <a:txBody>
                    <a:bodyPr/>
                    <a:lstStyle/>
                    <a:p>
                      <a:pPr algn="ctr"/>
                      <a:r>
                        <a:rPr lang="it-IT" sz="800" b="1">
                          <a:solidFill>
                            <a:schemeClr val="accent4">
                              <a:lumMod val="75000"/>
                            </a:schemeClr>
                          </a:solidFill>
                          <a:effectLst/>
                          <a:latin typeface="Arial"/>
                        </a:rPr>
                        <a:t>cipolle</a:t>
                      </a:r>
                      <a:endParaRPr lang="it-IT" sz="800">
                        <a:solidFill>
                          <a:schemeClr val="accent4">
                            <a:lumMod val="75000"/>
                          </a:schemeClr>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dirty="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800">
                          <a:solidFill>
                            <a:srgbClr val="7030A0"/>
                          </a:solidFill>
                        </a:rPr>
                        <a:t>Apr</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99"/>
                    </a:solidFill>
                  </a:tcPr>
                </a:tc>
                <a:tc>
                  <a:txBody>
                    <a:bodyPr/>
                    <a:lstStyle/>
                    <a:p>
                      <a:pPr algn="ctr"/>
                      <a:r>
                        <a:rPr lang="it-IT" sz="800">
                          <a:solidFill>
                            <a:srgbClr val="7030A0"/>
                          </a:solidFill>
                        </a:rPr>
                        <a:t>Mag</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FF99"/>
                    </a:solidFill>
                  </a:tcPr>
                </a:tc>
                <a:tc>
                  <a:txBody>
                    <a:bodyPr/>
                    <a:lstStyle/>
                    <a:p>
                      <a:pPr algn="ctr"/>
                      <a:r>
                        <a:rPr lang="it-IT" sz="800">
                          <a:solidFill>
                            <a:srgbClr val="7030A0"/>
                          </a:solidFill>
                        </a:rPr>
                        <a:t>Giu</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CC99"/>
                    </a:solidFill>
                  </a:tcPr>
                </a:tc>
                <a:tc>
                  <a:txBody>
                    <a:bodyPr/>
                    <a:lstStyle/>
                    <a:p>
                      <a:pPr algn="ctr"/>
                      <a:r>
                        <a:rPr lang="it-IT" sz="800">
                          <a:solidFill>
                            <a:srgbClr val="7030A0"/>
                          </a:solidFill>
                        </a:rPr>
                        <a:t>Lug</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66"/>
                    </a:solidFill>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dirty="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r>
              <a:tr h="174954">
                <a:tc>
                  <a:txBody>
                    <a:bodyPr/>
                    <a:lstStyle/>
                    <a:p>
                      <a:pPr algn="ctr"/>
                      <a:r>
                        <a:rPr lang="it-IT" sz="800" b="1">
                          <a:solidFill>
                            <a:schemeClr val="accent4">
                              <a:lumMod val="75000"/>
                            </a:schemeClr>
                          </a:solidFill>
                          <a:effectLst/>
                          <a:latin typeface="Arial"/>
                        </a:rPr>
                        <a:t>cipolline</a:t>
                      </a:r>
                      <a:endParaRPr lang="it-IT" sz="800">
                        <a:solidFill>
                          <a:schemeClr val="accent4">
                            <a:lumMod val="75000"/>
                          </a:schemeClr>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endParaRPr lang="it-IT" sz="800" dirty="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800">
                          <a:solidFill>
                            <a:srgbClr val="7030A0"/>
                          </a:solidFill>
                        </a:rPr>
                        <a:t>Mar</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CC"/>
                    </a:solidFill>
                  </a:tcPr>
                </a:tc>
                <a:tc>
                  <a:txBody>
                    <a:bodyPr/>
                    <a:lstStyle/>
                    <a:p>
                      <a:pPr algn="ctr"/>
                      <a:r>
                        <a:rPr lang="it-IT" sz="800">
                          <a:solidFill>
                            <a:srgbClr val="7030A0"/>
                          </a:solidFill>
                        </a:rPr>
                        <a:t>Apr</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99"/>
                    </a:solidFill>
                  </a:tcPr>
                </a:tc>
                <a:tc>
                  <a:txBody>
                    <a:bodyPr/>
                    <a:lstStyle/>
                    <a:p>
                      <a:pPr algn="ctr"/>
                      <a:r>
                        <a:rPr lang="it-IT" sz="800">
                          <a:solidFill>
                            <a:srgbClr val="7030A0"/>
                          </a:solidFill>
                        </a:rPr>
                        <a:t>Mag</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FF99"/>
                    </a:solidFill>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dirty="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r>
              <a:tr h="174954">
                <a:tc>
                  <a:txBody>
                    <a:bodyPr/>
                    <a:lstStyle/>
                    <a:p>
                      <a:pPr algn="ctr"/>
                      <a:r>
                        <a:rPr lang="it-IT" sz="800" b="1">
                          <a:solidFill>
                            <a:schemeClr val="accent4">
                              <a:lumMod val="75000"/>
                            </a:schemeClr>
                          </a:solidFill>
                          <a:effectLst/>
                          <a:latin typeface="Arial"/>
                        </a:rPr>
                        <a:t>fagiolini</a:t>
                      </a:r>
                      <a:endParaRPr lang="it-IT" sz="800">
                        <a:solidFill>
                          <a:schemeClr val="accent4">
                            <a:lumMod val="75000"/>
                          </a:schemeClr>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endParaRPr lang="it-IT" sz="800" dirty="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800">
                          <a:solidFill>
                            <a:srgbClr val="7030A0"/>
                          </a:solidFill>
                        </a:rPr>
                        <a:t>Mag</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FF99"/>
                    </a:solidFill>
                  </a:tcPr>
                </a:tc>
                <a:tc>
                  <a:txBody>
                    <a:bodyPr/>
                    <a:lstStyle/>
                    <a:p>
                      <a:pPr algn="ctr"/>
                      <a:r>
                        <a:rPr lang="it-IT" sz="800">
                          <a:solidFill>
                            <a:srgbClr val="7030A0"/>
                          </a:solidFill>
                        </a:rPr>
                        <a:t>Giu</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CC99"/>
                    </a:solidFill>
                  </a:tcPr>
                </a:tc>
                <a:tc>
                  <a:txBody>
                    <a:bodyPr/>
                    <a:lstStyle/>
                    <a:p>
                      <a:pPr algn="ctr"/>
                      <a:r>
                        <a:rPr lang="it-IT" sz="800">
                          <a:solidFill>
                            <a:srgbClr val="7030A0"/>
                          </a:solidFill>
                        </a:rPr>
                        <a:t>Lug</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66"/>
                    </a:solidFill>
                  </a:tcPr>
                </a:tc>
                <a:tc>
                  <a:txBody>
                    <a:bodyPr/>
                    <a:lstStyle/>
                    <a:p>
                      <a:pPr algn="ctr"/>
                      <a:r>
                        <a:rPr lang="it-IT" sz="800">
                          <a:solidFill>
                            <a:srgbClr val="7030A0"/>
                          </a:solidFill>
                        </a:rPr>
                        <a:t>Ago</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99"/>
                    </a:solidFill>
                  </a:tcPr>
                </a:tc>
                <a:tc>
                  <a:txBody>
                    <a:bodyPr/>
                    <a:lstStyle/>
                    <a:p>
                      <a:pPr algn="ctr"/>
                      <a:r>
                        <a:rPr lang="it-IT" sz="800">
                          <a:solidFill>
                            <a:srgbClr val="7030A0"/>
                          </a:solidFill>
                        </a:rPr>
                        <a:t>Set</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FF"/>
                    </a:solidFill>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dirty="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r>
              <a:tr h="256010">
                <a:tc>
                  <a:txBody>
                    <a:bodyPr/>
                    <a:lstStyle/>
                    <a:p>
                      <a:pPr algn="ctr"/>
                      <a:r>
                        <a:rPr lang="it-IT" sz="800" b="1">
                          <a:solidFill>
                            <a:schemeClr val="accent4">
                              <a:lumMod val="75000"/>
                            </a:schemeClr>
                          </a:solidFill>
                          <a:effectLst/>
                          <a:latin typeface="Arial"/>
                        </a:rPr>
                        <a:t>fave</a:t>
                      </a:r>
                      <a:endParaRPr lang="it-IT" sz="800">
                        <a:solidFill>
                          <a:schemeClr val="accent4">
                            <a:lumMod val="75000"/>
                          </a:schemeClr>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800">
                          <a:solidFill>
                            <a:srgbClr val="7030A0"/>
                          </a:solidFill>
                        </a:rPr>
                        <a:t>Apr</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99"/>
                    </a:solidFill>
                  </a:tcPr>
                </a:tc>
                <a:tc>
                  <a:txBody>
                    <a:bodyPr/>
                    <a:lstStyle/>
                    <a:p>
                      <a:pPr algn="ctr"/>
                      <a:r>
                        <a:rPr lang="it-IT" sz="800">
                          <a:solidFill>
                            <a:srgbClr val="7030A0"/>
                          </a:solidFill>
                        </a:rPr>
                        <a:t>Mag</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FF99"/>
                    </a:solidFill>
                  </a:tcPr>
                </a:tc>
                <a:tc>
                  <a:txBody>
                    <a:bodyPr/>
                    <a:lstStyle/>
                    <a:p>
                      <a:pPr algn="ctr"/>
                      <a:r>
                        <a:rPr lang="it-IT" sz="800">
                          <a:solidFill>
                            <a:srgbClr val="7030A0"/>
                          </a:solidFill>
                        </a:rPr>
                        <a:t>Giu</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CC99"/>
                    </a:solidFill>
                  </a:tcPr>
                </a:tc>
                <a:tc>
                  <a:txBody>
                    <a:bodyPr/>
                    <a:lstStyle/>
                    <a:p>
                      <a:pPr algn="ctr"/>
                      <a:r>
                        <a:rPr lang="it-IT" sz="800">
                          <a:solidFill>
                            <a:srgbClr val="7030A0"/>
                          </a:solidFill>
                        </a:rPr>
                        <a:t>Lug</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66"/>
                    </a:solidFill>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dirty="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r>
              <a:tr h="174954">
                <a:tc>
                  <a:txBody>
                    <a:bodyPr/>
                    <a:lstStyle/>
                    <a:p>
                      <a:pPr algn="ctr"/>
                      <a:r>
                        <a:rPr lang="it-IT" sz="800" b="1">
                          <a:solidFill>
                            <a:schemeClr val="accent4">
                              <a:lumMod val="75000"/>
                            </a:schemeClr>
                          </a:solidFill>
                          <a:effectLst/>
                          <a:latin typeface="Arial"/>
                        </a:rPr>
                        <a:t>finocchi</a:t>
                      </a:r>
                      <a:endParaRPr lang="it-IT" sz="800">
                        <a:solidFill>
                          <a:schemeClr val="accent4">
                            <a:lumMod val="75000"/>
                          </a:schemeClr>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r>
                        <a:rPr lang="it-IT" sz="800">
                          <a:solidFill>
                            <a:srgbClr val="7030A0"/>
                          </a:solidFill>
                          <a:latin typeface="Arial"/>
                        </a:rPr>
                        <a:t>Gen</a:t>
                      </a: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CCFF"/>
                    </a:solidFill>
                  </a:tcPr>
                </a:tc>
                <a:tc>
                  <a:txBody>
                    <a:bodyPr/>
                    <a:lstStyle/>
                    <a:p>
                      <a:pPr algn="ctr"/>
                      <a:r>
                        <a:rPr lang="it-IT" sz="800" dirty="0" err="1">
                          <a:solidFill>
                            <a:srgbClr val="7030A0"/>
                          </a:solidFill>
                        </a:rPr>
                        <a:t>Feb</a:t>
                      </a:r>
                      <a:endParaRPr lang="it-IT" sz="800" dirty="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4CDFE"/>
                    </a:solidFill>
                  </a:tcPr>
                </a:tc>
                <a:tc>
                  <a:txBody>
                    <a:bodyPr/>
                    <a:lstStyle/>
                    <a:p>
                      <a:pPr algn="ctr"/>
                      <a:r>
                        <a:rPr lang="it-IT" sz="800">
                          <a:solidFill>
                            <a:srgbClr val="7030A0"/>
                          </a:solidFill>
                        </a:rPr>
                        <a:t>Mar</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CC"/>
                    </a:solidFill>
                  </a:tcPr>
                </a:tc>
                <a:tc>
                  <a:txBody>
                    <a:bodyPr/>
                    <a:lstStyle/>
                    <a:p>
                      <a:pPr algn="ctr"/>
                      <a:r>
                        <a:rPr lang="it-IT" sz="800">
                          <a:solidFill>
                            <a:srgbClr val="7030A0"/>
                          </a:solidFill>
                        </a:rPr>
                        <a:t>Apr</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99"/>
                    </a:solidFill>
                  </a:tcPr>
                </a:tc>
                <a:tc>
                  <a:txBody>
                    <a:bodyPr/>
                    <a:lstStyle/>
                    <a:p>
                      <a:pPr algn="ctr"/>
                      <a:r>
                        <a:rPr lang="it-IT" sz="800">
                          <a:solidFill>
                            <a:srgbClr val="7030A0"/>
                          </a:solidFill>
                        </a:rPr>
                        <a:t>Mag</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FF99"/>
                    </a:solidFill>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800">
                          <a:solidFill>
                            <a:srgbClr val="7030A0"/>
                          </a:solidFill>
                        </a:rPr>
                        <a:t>Ott</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99CCFF"/>
                    </a:solidFill>
                  </a:tcPr>
                </a:tc>
                <a:tc>
                  <a:txBody>
                    <a:bodyPr/>
                    <a:lstStyle/>
                    <a:p>
                      <a:pPr algn="ctr"/>
                      <a:r>
                        <a:rPr lang="it-IT" sz="800">
                          <a:solidFill>
                            <a:srgbClr val="7030A0"/>
                          </a:solidFill>
                        </a:rPr>
                        <a:t>Nov</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B3B3FF"/>
                    </a:solidFill>
                  </a:tcPr>
                </a:tc>
                <a:tc>
                  <a:txBody>
                    <a:bodyPr/>
                    <a:lstStyle/>
                    <a:p>
                      <a:pPr algn="ctr"/>
                      <a:r>
                        <a:rPr lang="it-IT" sz="800" dirty="0" err="1">
                          <a:solidFill>
                            <a:srgbClr val="7030A0"/>
                          </a:solidFill>
                        </a:rPr>
                        <a:t>Dic</a:t>
                      </a:r>
                      <a:endParaRPr lang="it-IT" sz="800" dirty="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0C0C0"/>
                    </a:solidFill>
                  </a:tcPr>
                </a:tc>
              </a:tr>
              <a:tr h="174954">
                <a:tc>
                  <a:txBody>
                    <a:bodyPr/>
                    <a:lstStyle/>
                    <a:p>
                      <a:pPr algn="ctr"/>
                      <a:r>
                        <a:rPr lang="it-IT" sz="800" b="1">
                          <a:solidFill>
                            <a:schemeClr val="accent4">
                              <a:lumMod val="75000"/>
                            </a:schemeClr>
                          </a:solidFill>
                          <a:effectLst/>
                          <a:latin typeface="Arial"/>
                        </a:rPr>
                        <a:t>insalate</a:t>
                      </a:r>
                      <a:endParaRPr lang="it-IT" sz="800">
                        <a:solidFill>
                          <a:schemeClr val="accent4">
                            <a:lumMod val="75000"/>
                          </a:schemeClr>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dirty="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800">
                          <a:solidFill>
                            <a:srgbClr val="7030A0"/>
                          </a:solidFill>
                        </a:rPr>
                        <a:t>Mar</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CC"/>
                    </a:solidFill>
                  </a:tcPr>
                </a:tc>
                <a:tc>
                  <a:txBody>
                    <a:bodyPr/>
                    <a:lstStyle/>
                    <a:p>
                      <a:pPr algn="ctr"/>
                      <a:r>
                        <a:rPr lang="it-IT" sz="800">
                          <a:solidFill>
                            <a:srgbClr val="7030A0"/>
                          </a:solidFill>
                        </a:rPr>
                        <a:t>Apr</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99"/>
                    </a:solidFill>
                  </a:tcPr>
                </a:tc>
                <a:tc>
                  <a:txBody>
                    <a:bodyPr/>
                    <a:lstStyle/>
                    <a:p>
                      <a:pPr algn="ctr"/>
                      <a:r>
                        <a:rPr lang="it-IT" sz="800">
                          <a:solidFill>
                            <a:srgbClr val="7030A0"/>
                          </a:solidFill>
                        </a:rPr>
                        <a:t>Mag</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FF99"/>
                    </a:solidFill>
                  </a:tcPr>
                </a:tc>
                <a:tc>
                  <a:txBody>
                    <a:bodyPr/>
                    <a:lstStyle/>
                    <a:p>
                      <a:pPr algn="ctr"/>
                      <a:r>
                        <a:rPr lang="it-IT" sz="800">
                          <a:solidFill>
                            <a:srgbClr val="7030A0"/>
                          </a:solidFill>
                        </a:rPr>
                        <a:t>Giu</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CC99"/>
                    </a:solidFill>
                  </a:tcPr>
                </a:tc>
                <a:tc>
                  <a:txBody>
                    <a:bodyPr/>
                    <a:lstStyle/>
                    <a:p>
                      <a:pPr algn="ctr"/>
                      <a:r>
                        <a:rPr lang="it-IT" sz="800">
                          <a:solidFill>
                            <a:srgbClr val="7030A0"/>
                          </a:solidFill>
                        </a:rPr>
                        <a:t>Lug</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66"/>
                    </a:solidFill>
                  </a:tcPr>
                </a:tc>
                <a:tc>
                  <a:txBody>
                    <a:bodyPr/>
                    <a:lstStyle/>
                    <a:p>
                      <a:pPr algn="ctr"/>
                      <a:r>
                        <a:rPr lang="it-IT" sz="800">
                          <a:solidFill>
                            <a:srgbClr val="7030A0"/>
                          </a:solidFill>
                        </a:rPr>
                        <a:t>Ago</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99"/>
                    </a:solidFill>
                  </a:tcPr>
                </a:tc>
                <a:tc>
                  <a:txBody>
                    <a:bodyPr/>
                    <a:lstStyle/>
                    <a:p>
                      <a:pPr algn="ctr"/>
                      <a:r>
                        <a:rPr lang="it-IT" sz="800">
                          <a:solidFill>
                            <a:srgbClr val="7030A0"/>
                          </a:solidFill>
                        </a:rPr>
                        <a:t>Set</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FF"/>
                    </a:solidFill>
                  </a:tcPr>
                </a:tc>
                <a:tc>
                  <a:txBody>
                    <a:bodyPr/>
                    <a:lstStyle/>
                    <a:p>
                      <a:pPr algn="ctr"/>
                      <a:r>
                        <a:rPr lang="it-IT" sz="800">
                          <a:solidFill>
                            <a:srgbClr val="7030A0"/>
                          </a:solidFill>
                        </a:rPr>
                        <a:t>Ott</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99CCFF"/>
                    </a:solidFill>
                  </a:tcPr>
                </a:tc>
                <a:tc>
                  <a:txBody>
                    <a:bodyPr/>
                    <a:lstStyle/>
                    <a:p>
                      <a:pPr algn="ctr"/>
                      <a:r>
                        <a:rPr lang="it-IT" sz="800">
                          <a:solidFill>
                            <a:srgbClr val="7030A0"/>
                          </a:solidFill>
                        </a:rPr>
                        <a:t>Nov</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B3B3FF"/>
                    </a:solidFill>
                  </a:tcPr>
                </a:tc>
                <a:tc>
                  <a:txBody>
                    <a:bodyPr/>
                    <a:lstStyle/>
                    <a:p>
                      <a:pPr algn="ctr"/>
                      <a:r>
                        <a:rPr lang="it-IT" sz="800">
                          <a:solidFill>
                            <a:srgbClr val="7030A0"/>
                          </a:solidFill>
                        </a:rPr>
                        <a:t>Dic</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0C0C0"/>
                    </a:solidFill>
                  </a:tcPr>
                </a:tc>
              </a:tr>
              <a:tr h="174954">
                <a:tc>
                  <a:txBody>
                    <a:bodyPr/>
                    <a:lstStyle/>
                    <a:p>
                      <a:pPr algn="ctr"/>
                      <a:r>
                        <a:rPr lang="it-IT" sz="800" b="1">
                          <a:solidFill>
                            <a:schemeClr val="accent4">
                              <a:lumMod val="75000"/>
                            </a:schemeClr>
                          </a:solidFill>
                          <a:effectLst/>
                          <a:latin typeface="Arial"/>
                        </a:rPr>
                        <a:t>melanzane</a:t>
                      </a:r>
                      <a:endParaRPr lang="it-IT" sz="800">
                        <a:solidFill>
                          <a:schemeClr val="accent4">
                            <a:lumMod val="75000"/>
                          </a:schemeClr>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800">
                          <a:solidFill>
                            <a:srgbClr val="7030A0"/>
                          </a:solidFill>
                        </a:rPr>
                        <a:t>Giu</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CC99"/>
                    </a:solidFill>
                  </a:tcPr>
                </a:tc>
                <a:tc>
                  <a:txBody>
                    <a:bodyPr/>
                    <a:lstStyle/>
                    <a:p>
                      <a:pPr algn="ctr"/>
                      <a:r>
                        <a:rPr lang="it-IT" sz="800">
                          <a:solidFill>
                            <a:srgbClr val="7030A0"/>
                          </a:solidFill>
                        </a:rPr>
                        <a:t>Lug</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66"/>
                    </a:solidFill>
                  </a:tcPr>
                </a:tc>
                <a:tc>
                  <a:txBody>
                    <a:bodyPr/>
                    <a:lstStyle/>
                    <a:p>
                      <a:pPr algn="ctr"/>
                      <a:r>
                        <a:rPr lang="it-IT" sz="800">
                          <a:solidFill>
                            <a:srgbClr val="7030A0"/>
                          </a:solidFill>
                        </a:rPr>
                        <a:t>Ago</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99"/>
                    </a:solidFill>
                  </a:tcPr>
                </a:tc>
                <a:tc>
                  <a:txBody>
                    <a:bodyPr/>
                    <a:lstStyle/>
                    <a:p>
                      <a:pPr algn="ctr"/>
                      <a:r>
                        <a:rPr lang="it-IT" sz="800">
                          <a:solidFill>
                            <a:srgbClr val="7030A0"/>
                          </a:solidFill>
                        </a:rPr>
                        <a:t>Set</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FF"/>
                    </a:solidFill>
                  </a:tcPr>
                </a:tc>
                <a:tc>
                  <a:txBody>
                    <a:bodyPr/>
                    <a:lstStyle/>
                    <a:p>
                      <a:pPr algn="ctr"/>
                      <a:r>
                        <a:rPr lang="it-IT" sz="800">
                          <a:solidFill>
                            <a:srgbClr val="7030A0"/>
                          </a:solidFill>
                        </a:rPr>
                        <a:t>Ott</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99CCFF"/>
                    </a:solidFill>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dirty="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r>
              <a:tr h="174954">
                <a:tc>
                  <a:txBody>
                    <a:bodyPr/>
                    <a:lstStyle/>
                    <a:p>
                      <a:pPr algn="ctr"/>
                      <a:r>
                        <a:rPr lang="it-IT" sz="800" b="1">
                          <a:solidFill>
                            <a:schemeClr val="accent4">
                              <a:lumMod val="75000"/>
                            </a:schemeClr>
                          </a:solidFill>
                          <a:effectLst/>
                          <a:latin typeface="Arial"/>
                        </a:rPr>
                        <a:t>patate</a:t>
                      </a:r>
                      <a:endParaRPr lang="it-IT" sz="800">
                        <a:solidFill>
                          <a:schemeClr val="accent4">
                            <a:lumMod val="75000"/>
                          </a:schemeClr>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r>
                        <a:rPr lang="it-IT" sz="800">
                          <a:solidFill>
                            <a:srgbClr val="7030A0"/>
                          </a:solidFill>
                          <a:latin typeface="Arial"/>
                        </a:rPr>
                        <a:t>Gen</a:t>
                      </a: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CCFF"/>
                    </a:solidFill>
                  </a:tcPr>
                </a:tc>
                <a:tc>
                  <a:txBody>
                    <a:bodyPr/>
                    <a:lstStyle/>
                    <a:p>
                      <a:pPr algn="ctr"/>
                      <a:r>
                        <a:rPr lang="it-IT" sz="800">
                          <a:solidFill>
                            <a:srgbClr val="7030A0"/>
                          </a:solidFill>
                        </a:rPr>
                        <a:t>Feb</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4CDFE"/>
                    </a:solidFill>
                  </a:tcPr>
                </a:tc>
                <a:tc>
                  <a:txBody>
                    <a:bodyPr/>
                    <a:lstStyle/>
                    <a:p>
                      <a:pPr algn="ctr"/>
                      <a:r>
                        <a:rPr lang="it-IT" sz="800">
                          <a:solidFill>
                            <a:srgbClr val="7030A0"/>
                          </a:solidFill>
                        </a:rPr>
                        <a:t>Mar</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CC"/>
                    </a:solidFill>
                  </a:tcPr>
                </a:tc>
                <a:tc>
                  <a:txBody>
                    <a:bodyPr/>
                    <a:lstStyle/>
                    <a:p>
                      <a:pPr algn="ctr"/>
                      <a:r>
                        <a:rPr lang="it-IT" sz="800">
                          <a:solidFill>
                            <a:srgbClr val="7030A0"/>
                          </a:solidFill>
                        </a:rPr>
                        <a:t>Apr</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99"/>
                    </a:solidFill>
                  </a:tcPr>
                </a:tc>
                <a:tc>
                  <a:txBody>
                    <a:bodyPr/>
                    <a:lstStyle/>
                    <a:p>
                      <a:pPr algn="ctr"/>
                      <a:r>
                        <a:rPr lang="it-IT" sz="800">
                          <a:solidFill>
                            <a:srgbClr val="7030A0"/>
                          </a:solidFill>
                        </a:rPr>
                        <a:t>Mag</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FF99"/>
                    </a:solidFill>
                  </a:tcPr>
                </a:tc>
                <a:tc>
                  <a:txBody>
                    <a:bodyPr/>
                    <a:lstStyle/>
                    <a:p>
                      <a:pPr algn="ctr"/>
                      <a:r>
                        <a:rPr lang="it-IT" sz="800">
                          <a:solidFill>
                            <a:srgbClr val="7030A0"/>
                          </a:solidFill>
                        </a:rPr>
                        <a:t>Giu</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CC99"/>
                    </a:solidFill>
                  </a:tcPr>
                </a:tc>
                <a:tc>
                  <a:txBody>
                    <a:bodyPr/>
                    <a:lstStyle/>
                    <a:p>
                      <a:pPr algn="ctr"/>
                      <a:r>
                        <a:rPr lang="it-IT" sz="800">
                          <a:solidFill>
                            <a:srgbClr val="7030A0"/>
                          </a:solidFill>
                        </a:rPr>
                        <a:t>Lug</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66"/>
                    </a:solidFill>
                  </a:tcPr>
                </a:tc>
                <a:tc>
                  <a:txBody>
                    <a:bodyPr/>
                    <a:lstStyle/>
                    <a:p>
                      <a:pPr algn="ctr"/>
                      <a:r>
                        <a:rPr lang="it-IT" sz="800">
                          <a:solidFill>
                            <a:srgbClr val="7030A0"/>
                          </a:solidFill>
                        </a:rPr>
                        <a:t>Ago</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99"/>
                    </a:solidFill>
                  </a:tcPr>
                </a:tc>
                <a:tc>
                  <a:txBody>
                    <a:bodyPr/>
                    <a:lstStyle/>
                    <a:p>
                      <a:pPr algn="ctr"/>
                      <a:r>
                        <a:rPr lang="it-IT" sz="800">
                          <a:solidFill>
                            <a:srgbClr val="7030A0"/>
                          </a:solidFill>
                        </a:rPr>
                        <a:t>Set</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FF"/>
                    </a:solidFill>
                  </a:tcPr>
                </a:tc>
                <a:tc>
                  <a:txBody>
                    <a:bodyPr/>
                    <a:lstStyle/>
                    <a:p>
                      <a:pPr algn="ctr"/>
                      <a:r>
                        <a:rPr lang="it-IT" sz="800">
                          <a:solidFill>
                            <a:srgbClr val="7030A0"/>
                          </a:solidFill>
                        </a:rPr>
                        <a:t>Ott</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99CCFF"/>
                    </a:solidFill>
                  </a:tcPr>
                </a:tc>
                <a:tc>
                  <a:txBody>
                    <a:bodyPr/>
                    <a:lstStyle/>
                    <a:p>
                      <a:pPr algn="ctr"/>
                      <a:r>
                        <a:rPr lang="it-IT" sz="800">
                          <a:solidFill>
                            <a:srgbClr val="7030A0"/>
                          </a:solidFill>
                        </a:rPr>
                        <a:t>Nov</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B3B3FF"/>
                    </a:solidFill>
                  </a:tcPr>
                </a:tc>
                <a:tc>
                  <a:txBody>
                    <a:bodyPr/>
                    <a:lstStyle/>
                    <a:p>
                      <a:pPr algn="ctr"/>
                      <a:r>
                        <a:rPr lang="it-IT" sz="800">
                          <a:solidFill>
                            <a:srgbClr val="7030A0"/>
                          </a:solidFill>
                        </a:rPr>
                        <a:t>Dic</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0C0C0"/>
                    </a:solidFill>
                  </a:tcPr>
                </a:tc>
              </a:tr>
              <a:tr h="174954">
                <a:tc>
                  <a:txBody>
                    <a:bodyPr/>
                    <a:lstStyle/>
                    <a:p>
                      <a:pPr algn="ctr"/>
                      <a:r>
                        <a:rPr lang="it-IT" sz="800" b="1">
                          <a:solidFill>
                            <a:schemeClr val="accent4">
                              <a:lumMod val="75000"/>
                            </a:schemeClr>
                          </a:solidFill>
                          <a:effectLst/>
                          <a:latin typeface="Arial"/>
                        </a:rPr>
                        <a:t>peperoni</a:t>
                      </a:r>
                      <a:endParaRPr lang="it-IT" sz="800">
                        <a:solidFill>
                          <a:schemeClr val="accent4">
                            <a:lumMod val="75000"/>
                          </a:schemeClr>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800">
                          <a:solidFill>
                            <a:srgbClr val="7030A0"/>
                          </a:solidFill>
                        </a:rPr>
                        <a:t>Giu</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CC99"/>
                    </a:solidFill>
                  </a:tcPr>
                </a:tc>
                <a:tc>
                  <a:txBody>
                    <a:bodyPr/>
                    <a:lstStyle/>
                    <a:p>
                      <a:pPr algn="ctr"/>
                      <a:r>
                        <a:rPr lang="it-IT" sz="800">
                          <a:solidFill>
                            <a:srgbClr val="7030A0"/>
                          </a:solidFill>
                        </a:rPr>
                        <a:t>Lug</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66"/>
                    </a:solidFill>
                  </a:tcPr>
                </a:tc>
                <a:tc>
                  <a:txBody>
                    <a:bodyPr/>
                    <a:lstStyle/>
                    <a:p>
                      <a:pPr algn="ctr"/>
                      <a:r>
                        <a:rPr lang="it-IT" sz="800">
                          <a:solidFill>
                            <a:srgbClr val="7030A0"/>
                          </a:solidFill>
                        </a:rPr>
                        <a:t>Ago</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99"/>
                    </a:solidFill>
                  </a:tcPr>
                </a:tc>
                <a:tc>
                  <a:txBody>
                    <a:bodyPr/>
                    <a:lstStyle/>
                    <a:p>
                      <a:pPr algn="ctr"/>
                      <a:r>
                        <a:rPr lang="it-IT" sz="800">
                          <a:solidFill>
                            <a:srgbClr val="7030A0"/>
                          </a:solidFill>
                        </a:rPr>
                        <a:t>Set</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FF"/>
                    </a:solidFill>
                  </a:tcPr>
                </a:tc>
                <a:tc>
                  <a:txBody>
                    <a:bodyPr/>
                    <a:lstStyle/>
                    <a:p>
                      <a:pPr algn="ctr"/>
                      <a:r>
                        <a:rPr lang="it-IT" sz="800">
                          <a:solidFill>
                            <a:srgbClr val="7030A0"/>
                          </a:solidFill>
                        </a:rPr>
                        <a:t>Ott</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99CCFF"/>
                    </a:solidFill>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dirty="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r>
              <a:tr h="174954">
                <a:tc>
                  <a:txBody>
                    <a:bodyPr/>
                    <a:lstStyle/>
                    <a:p>
                      <a:pPr algn="ctr"/>
                      <a:r>
                        <a:rPr lang="it-IT" sz="800" b="1">
                          <a:solidFill>
                            <a:schemeClr val="accent4">
                              <a:lumMod val="75000"/>
                            </a:schemeClr>
                          </a:solidFill>
                          <a:effectLst/>
                          <a:latin typeface="Arial"/>
                        </a:rPr>
                        <a:t>piselli</a:t>
                      </a:r>
                      <a:endParaRPr lang="it-IT" sz="800">
                        <a:solidFill>
                          <a:schemeClr val="accent4">
                            <a:lumMod val="75000"/>
                          </a:schemeClr>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endParaRPr lang="it-IT" sz="800" dirty="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800">
                          <a:solidFill>
                            <a:srgbClr val="7030A0"/>
                          </a:solidFill>
                        </a:rPr>
                        <a:t>Mag</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FF99"/>
                    </a:solidFill>
                  </a:tcPr>
                </a:tc>
                <a:tc>
                  <a:txBody>
                    <a:bodyPr/>
                    <a:lstStyle/>
                    <a:p>
                      <a:pPr algn="ctr"/>
                      <a:r>
                        <a:rPr lang="it-IT" sz="800">
                          <a:solidFill>
                            <a:srgbClr val="7030A0"/>
                          </a:solidFill>
                        </a:rPr>
                        <a:t>Giu</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CC99"/>
                    </a:solidFill>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dirty="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r>
              <a:tr h="174954">
                <a:tc>
                  <a:txBody>
                    <a:bodyPr/>
                    <a:lstStyle/>
                    <a:p>
                      <a:pPr algn="ctr"/>
                      <a:r>
                        <a:rPr lang="it-IT" sz="800" b="1">
                          <a:solidFill>
                            <a:schemeClr val="accent4">
                              <a:lumMod val="75000"/>
                            </a:schemeClr>
                          </a:solidFill>
                          <a:effectLst/>
                          <a:latin typeface="Arial"/>
                        </a:rPr>
                        <a:t>pomodori</a:t>
                      </a:r>
                      <a:endParaRPr lang="it-IT" sz="800">
                        <a:solidFill>
                          <a:schemeClr val="accent4">
                            <a:lumMod val="75000"/>
                          </a:schemeClr>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endParaRPr lang="it-IT" sz="800" dirty="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800">
                          <a:solidFill>
                            <a:srgbClr val="7030A0"/>
                          </a:solidFill>
                        </a:rPr>
                        <a:t>Mag</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FF99"/>
                    </a:solidFill>
                  </a:tcPr>
                </a:tc>
                <a:tc>
                  <a:txBody>
                    <a:bodyPr/>
                    <a:lstStyle/>
                    <a:p>
                      <a:pPr algn="ctr"/>
                      <a:r>
                        <a:rPr lang="it-IT" sz="800">
                          <a:solidFill>
                            <a:srgbClr val="7030A0"/>
                          </a:solidFill>
                        </a:rPr>
                        <a:t>Giu</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CC99"/>
                    </a:solidFill>
                  </a:tcPr>
                </a:tc>
                <a:tc>
                  <a:txBody>
                    <a:bodyPr/>
                    <a:lstStyle/>
                    <a:p>
                      <a:pPr algn="ctr"/>
                      <a:r>
                        <a:rPr lang="it-IT" sz="800">
                          <a:solidFill>
                            <a:srgbClr val="7030A0"/>
                          </a:solidFill>
                        </a:rPr>
                        <a:t>Lug</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66"/>
                    </a:solidFill>
                  </a:tcPr>
                </a:tc>
                <a:tc>
                  <a:txBody>
                    <a:bodyPr/>
                    <a:lstStyle/>
                    <a:p>
                      <a:pPr algn="ctr"/>
                      <a:r>
                        <a:rPr lang="it-IT" sz="800">
                          <a:solidFill>
                            <a:srgbClr val="7030A0"/>
                          </a:solidFill>
                        </a:rPr>
                        <a:t>Ago</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99"/>
                    </a:solidFill>
                  </a:tcPr>
                </a:tc>
                <a:tc>
                  <a:txBody>
                    <a:bodyPr/>
                    <a:lstStyle/>
                    <a:p>
                      <a:pPr algn="ctr"/>
                      <a:r>
                        <a:rPr lang="it-IT" sz="800">
                          <a:solidFill>
                            <a:srgbClr val="7030A0"/>
                          </a:solidFill>
                        </a:rPr>
                        <a:t>Set</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FF"/>
                    </a:solidFill>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r>
              <a:tr h="174954">
                <a:tc>
                  <a:txBody>
                    <a:bodyPr/>
                    <a:lstStyle/>
                    <a:p>
                      <a:pPr algn="ctr"/>
                      <a:r>
                        <a:rPr lang="it-IT" sz="800" b="1">
                          <a:solidFill>
                            <a:schemeClr val="accent4">
                              <a:lumMod val="75000"/>
                            </a:schemeClr>
                          </a:solidFill>
                          <a:effectLst/>
                          <a:latin typeface="Arial"/>
                        </a:rPr>
                        <a:t>porri</a:t>
                      </a:r>
                      <a:endParaRPr lang="it-IT" sz="800">
                        <a:solidFill>
                          <a:schemeClr val="accent4">
                            <a:lumMod val="75000"/>
                          </a:schemeClr>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r>
                        <a:rPr lang="it-IT" sz="800" dirty="0" err="1">
                          <a:solidFill>
                            <a:srgbClr val="7030A0"/>
                          </a:solidFill>
                          <a:latin typeface="Arial"/>
                        </a:rPr>
                        <a:t>Gen</a:t>
                      </a:r>
                      <a:endParaRPr lang="it-IT" sz="800" dirty="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CCFF"/>
                    </a:solidFill>
                  </a:tcPr>
                </a:tc>
                <a:tc>
                  <a:txBody>
                    <a:bodyPr/>
                    <a:lstStyle/>
                    <a:p>
                      <a:pPr algn="ctr"/>
                      <a:r>
                        <a:rPr lang="it-IT" sz="800">
                          <a:solidFill>
                            <a:srgbClr val="7030A0"/>
                          </a:solidFill>
                        </a:rPr>
                        <a:t>Feb</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4CDFE"/>
                    </a:solidFill>
                  </a:tcPr>
                </a:tc>
                <a:tc>
                  <a:txBody>
                    <a:bodyPr/>
                    <a:lstStyle/>
                    <a:p>
                      <a:pPr algn="ctr"/>
                      <a:r>
                        <a:rPr lang="it-IT" sz="800">
                          <a:solidFill>
                            <a:srgbClr val="7030A0"/>
                          </a:solidFill>
                        </a:rPr>
                        <a:t>Mar</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CC"/>
                    </a:solidFill>
                  </a:tcPr>
                </a:tc>
                <a:tc>
                  <a:txBody>
                    <a:bodyPr/>
                    <a:lstStyle/>
                    <a:p>
                      <a:pPr algn="ctr"/>
                      <a:r>
                        <a:rPr lang="it-IT" sz="800">
                          <a:solidFill>
                            <a:srgbClr val="7030A0"/>
                          </a:solidFill>
                        </a:rPr>
                        <a:t>Apr</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99"/>
                    </a:solidFill>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800">
                          <a:solidFill>
                            <a:srgbClr val="7030A0"/>
                          </a:solidFill>
                        </a:rPr>
                        <a:t>Set</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FF"/>
                    </a:solidFill>
                  </a:tcPr>
                </a:tc>
                <a:tc>
                  <a:txBody>
                    <a:bodyPr/>
                    <a:lstStyle/>
                    <a:p>
                      <a:pPr algn="ctr"/>
                      <a:r>
                        <a:rPr lang="it-IT" sz="800">
                          <a:solidFill>
                            <a:srgbClr val="7030A0"/>
                          </a:solidFill>
                        </a:rPr>
                        <a:t>Ott</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99CCFF"/>
                    </a:solidFill>
                  </a:tcPr>
                </a:tc>
                <a:tc>
                  <a:txBody>
                    <a:bodyPr/>
                    <a:lstStyle/>
                    <a:p>
                      <a:pPr algn="ctr"/>
                      <a:r>
                        <a:rPr lang="it-IT" sz="800">
                          <a:solidFill>
                            <a:srgbClr val="7030A0"/>
                          </a:solidFill>
                        </a:rPr>
                        <a:t>Nov</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B3B3FF"/>
                    </a:solidFill>
                  </a:tcPr>
                </a:tc>
                <a:tc>
                  <a:txBody>
                    <a:bodyPr/>
                    <a:lstStyle/>
                    <a:p>
                      <a:pPr algn="ctr"/>
                      <a:r>
                        <a:rPr lang="it-IT" sz="800">
                          <a:solidFill>
                            <a:srgbClr val="7030A0"/>
                          </a:solidFill>
                        </a:rPr>
                        <a:t>Dic</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0C0C0"/>
                    </a:solidFill>
                  </a:tcPr>
                </a:tc>
              </a:tr>
              <a:tr h="174954">
                <a:tc>
                  <a:txBody>
                    <a:bodyPr/>
                    <a:lstStyle/>
                    <a:p>
                      <a:pPr algn="ctr"/>
                      <a:r>
                        <a:rPr lang="it-IT" sz="800" b="1">
                          <a:solidFill>
                            <a:schemeClr val="accent4">
                              <a:lumMod val="75000"/>
                            </a:schemeClr>
                          </a:solidFill>
                          <a:effectLst/>
                          <a:latin typeface="Arial"/>
                        </a:rPr>
                        <a:t>porcini</a:t>
                      </a:r>
                      <a:endParaRPr lang="it-IT" sz="800">
                        <a:solidFill>
                          <a:schemeClr val="accent4">
                            <a:lumMod val="75000"/>
                          </a:schemeClr>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endParaRPr lang="it-IT" sz="800" dirty="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800">
                          <a:solidFill>
                            <a:srgbClr val="7030A0"/>
                          </a:solidFill>
                        </a:rPr>
                        <a:t>Ago</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99"/>
                    </a:solidFill>
                  </a:tcPr>
                </a:tc>
                <a:tc>
                  <a:txBody>
                    <a:bodyPr/>
                    <a:lstStyle/>
                    <a:p>
                      <a:pPr algn="ctr"/>
                      <a:r>
                        <a:rPr lang="it-IT" sz="800">
                          <a:solidFill>
                            <a:srgbClr val="7030A0"/>
                          </a:solidFill>
                        </a:rPr>
                        <a:t>Set</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FF"/>
                    </a:solidFill>
                  </a:tcPr>
                </a:tc>
                <a:tc>
                  <a:txBody>
                    <a:bodyPr/>
                    <a:lstStyle/>
                    <a:p>
                      <a:pPr algn="ctr"/>
                      <a:r>
                        <a:rPr lang="it-IT" sz="800">
                          <a:solidFill>
                            <a:srgbClr val="7030A0"/>
                          </a:solidFill>
                        </a:rPr>
                        <a:t>Ott</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99CCFF"/>
                    </a:solidFill>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dirty="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r>
              <a:tr h="174954">
                <a:tc>
                  <a:txBody>
                    <a:bodyPr/>
                    <a:lstStyle/>
                    <a:p>
                      <a:pPr algn="ctr"/>
                      <a:r>
                        <a:rPr lang="it-IT" sz="800" b="1">
                          <a:solidFill>
                            <a:schemeClr val="accent4">
                              <a:lumMod val="75000"/>
                            </a:schemeClr>
                          </a:solidFill>
                          <a:effectLst/>
                          <a:latin typeface="Arial"/>
                        </a:rPr>
                        <a:t>radicchi</a:t>
                      </a:r>
                      <a:endParaRPr lang="it-IT" sz="800">
                        <a:solidFill>
                          <a:schemeClr val="accent4">
                            <a:lumMod val="75000"/>
                          </a:schemeClr>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r>
                        <a:rPr lang="it-IT" sz="800">
                          <a:solidFill>
                            <a:srgbClr val="7030A0"/>
                          </a:solidFill>
                          <a:latin typeface="Arial"/>
                        </a:rPr>
                        <a:t>Gen</a:t>
                      </a: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CCFF"/>
                    </a:solidFill>
                  </a:tcPr>
                </a:tc>
                <a:tc>
                  <a:txBody>
                    <a:bodyPr/>
                    <a:lstStyle/>
                    <a:p>
                      <a:pPr algn="ctr"/>
                      <a:r>
                        <a:rPr lang="it-IT" sz="800">
                          <a:solidFill>
                            <a:srgbClr val="7030A0"/>
                          </a:solidFill>
                        </a:rPr>
                        <a:t>Feb</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4CDFE"/>
                    </a:solidFill>
                  </a:tcPr>
                </a:tc>
                <a:tc>
                  <a:txBody>
                    <a:bodyPr/>
                    <a:lstStyle/>
                    <a:p>
                      <a:pPr algn="ctr"/>
                      <a:r>
                        <a:rPr lang="it-IT" sz="800">
                          <a:solidFill>
                            <a:srgbClr val="7030A0"/>
                          </a:solidFill>
                        </a:rPr>
                        <a:t>Mar</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CC"/>
                    </a:solidFill>
                  </a:tcPr>
                </a:tc>
                <a:tc>
                  <a:txBody>
                    <a:bodyPr/>
                    <a:lstStyle/>
                    <a:p>
                      <a:pPr algn="ctr"/>
                      <a:r>
                        <a:rPr lang="it-IT" sz="800">
                          <a:solidFill>
                            <a:srgbClr val="7030A0"/>
                          </a:solidFill>
                        </a:rPr>
                        <a:t>Apr</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99"/>
                    </a:solidFill>
                  </a:tcPr>
                </a:tc>
                <a:tc>
                  <a:txBody>
                    <a:bodyPr/>
                    <a:lstStyle/>
                    <a:p>
                      <a:pPr algn="ctr"/>
                      <a:r>
                        <a:rPr lang="it-IT" sz="800">
                          <a:solidFill>
                            <a:srgbClr val="7030A0"/>
                          </a:solidFill>
                        </a:rPr>
                        <a:t>Mag</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FF99"/>
                    </a:solidFill>
                  </a:tcPr>
                </a:tc>
                <a:tc>
                  <a:txBody>
                    <a:bodyPr/>
                    <a:lstStyle/>
                    <a:p>
                      <a:pPr algn="ctr"/>
                      <a:r>
                        <a:rPr lang="it-IT" sz="800">
                          <a:solidFill>
                            <a:srgbClr val="7030A0"/>
                          </a:solidFill>
                        </a:rPr>
                        <a:t>Giu</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CC99"/>
                    </a:solidFill>
                  </a:tcPr>
                </a:tc>
                <a:tc>
                  <a:txBody>
                    <a:bodyPr/>
                    <a:lstStyle/>
                    <a:p>
                      <a:pPr algn="ctr"/>
                      <a:r>
                        <a:rPr lang="it-IT" sz="800">
                          <a:solidFill>
                            <a:srgbClr val="7030A0"/>
                          </a:solidFill>
                        </a:rPr>
                        <a:t>Lug</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66"/>
                    </a:solidFill>
                  </a:tcPr>
                </a:tc>
                <a:tc>
                  <a:txBody>
                    <a:bodyPr/>
                    <a:lstStyle/>
                    <a:p>
                      <a:pPr algn="ctr"/>
                      <a:r>
                        <a:rPr lang="it-IT" sz="800">
                          <a:solidFill>
                            <a:srgbClr val="7030A0"/>
                          </a:solidFill>
                        </a:rPr>
                        <a:t>Ago</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99"/>
                    </a:solidFill>
                  </a:tcPr>
                </a:tc>
                <a:tc>
                  <a:txBody>
                    <a:bodyPr/>
                    <a:lstStyle/>
                    <a:p>
                      <a:pPr algn="ctr"/>
                      <a:r>
                        <a:rPr lang="it-IT" sz="800">
                          <a:solidFill>
                            <a:srgbClr val="7030A0"/>
                          </a:solidFill>
                        </a:rPr>
                        <a:t>Set</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FF"/>
                    </a:solidFill>
                  </a:tcPr>
                </a:tc>
                <a:tc>
                  <a:txBody>
                    <a:bodyPr/>
                    <a:lstStyle/>
                    <a:p>
                      <a:pPr algn="ctr"/>
                      <a:r>
                        <a:rPr lang="it-IT" sz="800">
                          <a:solidFill>
                            <a:srgbClr val="7030A0"/>
                          </a:solidFill>
                        </a:rPr>
                        <a:t>Ott</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99CCFF"/>
                    </a:solidFill>
                  </a:tcPr>
                </a:tc>
                <a:tc>
                  <a:txBody>
                    <a:bodyPr/>
                    <a:lstStyle/>
                    <a:p>
                      <a:pPr algn="ctr"/>
                      <a:r>
                        <a:rPr lang="it-IT" sz="800">
                          <a:solidFill>
                            <a:srgbClr val="7030A0"/>
                          </a:solidFill>
                        </a:rPr>
                        <a:t>Nov</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B3B3FF"/>
                    </a:solidFill>
                  </a:tcPr>
                </a:tc>
                <a:tc>
                  <a:txBody>
                    <a:bodyPr/>
                    <a:lstStyle/>
                    <a:p>
                      <a:pPr algn="ctr"/>
                      <a:r>
                        <a:rPr lang="it-IT" sz="800">
                          <a:solidFill>
                            <a:srgbClr val="7030A0"/>
                          </a:solidFill>
                        </a:rPr>
                        <a:t>Dic</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0C0C0"/>
                    </a:solidFill>
                  </a:tcPr>
                </a:tc>
              </a:tr>
              <a:tr h="174954">
                <a:tc>
                  <a:txBody>
                    <a:bodyPr/>
                    <a:lstStyle/>
                    <a:p>
                      <a:pPr algn="ctr"/>
                      <a:r>
                        <a:rPr lang="it-IT" sz="800" b="1">
                          <a:solidFill>
                            <a:schemeClr val="accent4">
                              <a:lumMod val="75000"/>
                            </a:schemeClr>
                          </a:solidFill>
                          <a:effectLst/>
                          <a:latin typeface="Arial"/>
                        </a:rPr>
                        <a:t>ravanelli</a:t>
                      </a:r>
                      <a:endParaRPr lang="it-IT" sz="800">
                        <a:solidFill>
                          <a:schemeClr val="accent4">
                            <a:lumMod val="75000"/>
                          </a:schemeClr>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endParaRPr lang="it-IT" sz="800" dirty="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800">
                          <a:solidFill>
                            <a:srgbClr val="7030A0"/>
                          </a:solidFill>
                        </a:rPr>
                        <a:t>Apr</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99"/>
                    </a:solidFill>
                  </a:tcPr>
                </a:tc>
                <a:tc>
                  <a:txBody>
                    <a:bodyPr/>
                    <a:lstStyle/>
                    <a:p>
                      <a:pPr algn="ctr"/>
                      <a:r>
                        <a:rPr lang="it-IT" sz="800">
                          <a:solidFill>
                            <a:srgbClr val="7030A0"/>
                          </a:solidFill>
                        </a:rPr>
                        <a:t>Mag</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FF99"/>
                    </a:solidFill>
                  </a:tcPr>
                </a:tc>
                <a:tc>
                  <a:txBody>
                    <a:bodyPr/>
                    <a:lstStyle/>
                    <a:p>
                      <a:pPr algn="ctr"/>
                      <a:r>
                        <a:rPr lang="it-IT" sz="800">
                          <a:solidFill>
                            <a:srgbClr val="7030A0"/>
                          </a:solidFill>
                        </a:rPr>
                        <a:t>Giu</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CC99"/>
                    </a:solidFill>
                  </a:tcPr>
                </a:tc>
                <a:tc>
                  <a:txBody>
                    <a:bodyPr/>
                    <a:lstStyle/>
                    <a:p>
                      <a:pPr algn="ctr"/>
                      <a:r>
                        <a:rPr lang="it-IT" sz="800">
                          <a:solidFill>
                            <a:srgbClr val="7030A0"/>
                          </a:solidFill>
                        </a:rPr>
                        <a:t>Lug</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66"/>
                    </a:solidFill>
                  </a:tcPr>
                </a:tc>
                <a:tc>
                  <a:txBody>
                    <a:bodyPr/>
                    <a:lstStyle/>
                    <a:p>
                      <a:pPr algn="ctr"/>
                      <a:r>
                        <a:rPr lang="it-IT" sz="800">
                          <a:solidFill>
                            <a:srgbClr val="7030A0"/>
                          </a:solidFill>
                        </a:rPr>
                        <a:t>Ago</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99"/>
                    </a:solidFill>
                  </a:tcPr>
                </a:tc>
                <a:tc>
                  <a:txBody>
                    <a:bodyPr/>
                    <a:lstStyle/>
                    <a:p>
                      <a:pPr algn="ctr"/>
                      <a:r>
                        <a:rPr lang="it-IT" sz="800">
                          <a:solidFill>
                            <a:srgbClr val="7030A0"/>
                          </a:solidFill>
                        </a:rPr>
                        <a:t>Set</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FF"/>
                    </a:solidFill>
                  </a:tcPr>
                </a:tc>
                <a:tc>
                  <a:txBody>
                    <a:bodyPr/>
                    <a:lstStyle/>
                    <a:p>
                      <a:pPr algn="ctr"/>
                      <a:r>
                        <a:rPr lang="it-IT" sz="800">
                          <a:solidFill>
                            <a:srgbClr val="7030A0"/>
                          </a:solidFill>
                        </a:rPr>
                        <a:t>Ott</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99CCFF"/>
                    </a:solidFill>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dirty="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r>
              <a:tr h="174954">
                <a:tc>
                  <a:txBody>
                    <a:bodyPr/>
                    <a:lstStyle/>
                    <a:p>
                      <a:pPr algn="ctr"/>
                      <a:r>
                        <a:rPr lang="it-IT" sz="800" b="1">
                          <a:solidFill>
                            <a:schemeClr val="accent4">
                              <a:lumMod val="75000"/>
                            </a:schemeClr>
                          </a:solidFill>
                          <a:effectLst/>
                          <a:latin typeface="Arial"/>
                        </a:rPr>
                        <a:t>rucola</a:t>
                      </a:r>
                      <a:endParaRPr lang="it-IT" sz="800">
                        <a:solidFill>
                          <a:schemeClr val="accent4">
                            <a:lumMod val="75000"/>
                          </a:schemeClr>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endParaRPr lang="it-IT" sz="800" dirty="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800">
                          <a:solidFill>
                            <a:srgbClr val="7030A0"/>
                          </a:solidFill>
                        </a:rPr>
                        <a:t>Apr</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99"/>
                    </a:solidFill>
                  </a:tcPr>
                </a:tc>
                <a:tc>
                  <a:txBody>
                    <a:bodyPr/>
                    <a:lstStyle/>
                    <a:p>
                      <a:pPr algn="ctr"/>
                      <a:r>
                        <a:rPr lang="it-IT" sz="800">
                          <a:solidFill>
                            <a:srgbClr val="7030A0"/>
                          </a:solidFill>
                        </a:rPr>
                        <a:t>Mag</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FF99"/>
                    </a:solidFill>
                  </a:tcPr>
                </a:tc>
                <a:tc>
                  <a:txBody>
                    <a:bodyPr/>
                    <a:lstStyle/>
                    <a:p>
                      <a:pPr algn="ctr"/>
                      <a:r>
                        <a:rPr lang="it-IT" sz="800">
                          <a:solidFill>
                            <a:srgbClr val="7030A0"/>
                          </a:solidFill>
                        </a:rPr>
                        <a:t>Giu</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CC99"/>
                    </a:solidFill>
                  </a:tcPr>
                </a:tc>
                <a:tc>
                  <a:txBody>
                    <a:bodyPr/>
                    <a:lstStyle/>
                    <a:p>
                      <a:pPr algn="ctr"/>
                      <a:r>
                        <a:rPr lang="it-IT" sz="800">
                          <a:solidFill>
                            <a:srgbClr val="7030A0"/>
                          </a:solidFill>
                        </a:rPr>
                        <a:t>Lug</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66"/>
                    </a:solidFill>
                  </a:tcPr>
                </a:tc>
                <a:tc>
                  <a:txBody>
                    <a:bodyPr/>
                    <a:lstStyle/>
                    <a:p>
                      <a:pPr algn="ctr"/>
                      <a:r>
                        <a:rPr lang="it-IT" sz="800">
                          <a:solidFill>
                            <a:srgbClr val="7030A0"/>
                          </a:solidFill>
                        </a:rPr>
                        <a:t>Ago</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99"/>
                    </a:solidFill>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dirty="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r>
              <a:tr h="174954">
                <a:tc>
                  <a:txBody>
                    <a:bodyPr/>
                    <a:lstStyle/>
                    <a:p>
                      <a:pPr algn="ctr"/>
                      <a:r>
                        <a:rPr lang="it-IT" sz="800" b="1" dirty="0">
                          <a:solidFill>
                            <a:schemeClr val="accent4">
                              <a:lumMod val="75000"/>
                            </a:schemeClr>
                          </a:solidFill>
                          <a:effectLst/>
                          <a:latin typeface="Arial"/>
                        </a:rPr>
                        <a:t>sedani</a:t>
                      </a:r>
                      <a:endParaRPr lang="it-IT" sz="800" dirty="0">
                        <a:solidFill>
                          <a:schemeClr val="accent4">
                            <a:lumMod val="75000"/>
                          </a:schemeClr>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r>
                        <a:rPr lang="it-IT" sz="800">
                          <a:solidFill>
                            <a:srgbClr val="7030A0"/>
                          </a:solidFill>
                          <a:latin typeface="Arial"/>
                        </a:rPr>
                        <a:t>Gen</a:t>
                      </a: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CCFF"/>
                    </a:solidFill>
                  </a:tcPr>
                </a:tc>
                <a:tc>
                  <a:txBody>
                    <a:bodyPr/>
                    <a:lstStyle/>
                    <a:p>
                      <a:pPr algn="ctr"/>
                      <a:r>
                        <a:rPr lang="it-IT" sz="800">
                          <a:solidFill>
                            <a:srgbClr val="7030A0"/>
                          </a:solidFill>
                        </a:rPr>
                        <a:t>Feb</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4CDFE"/>
                    </a:solidFill>
                  </a:tcPr>
                </a:tc>
                <a:tc>
                  <a:txBody>
                    <a:bodyPr/>
                    <a:lstStyle/>
                    <a:p>
                      <a:pPr algn="ctr"/>
                      <a:r>
                        <a:rPr lang="it-IT" sz="800">
                          <a:solidFill>
                            <a:srgbClr val="7030A0"/>
                          </a:solidFill>
                        </a:rPr>
                        <a:t>Mar</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CC"/>
                    </a:solidFill>
                  </a:tcPr>
                </a:tc>
                <a:tc>
                  <a:txBody>
                    <a:bodyPr/>
                    <a:lstStyle/>
                    <a:p>
                      <a:pPr algn="ctr"/>
                      <a:r>
                        <a:rPr lang="it-IT" sz="800">
                          <a:solidFill>
                            <a:srgbClr val="7030A0"/>
                          </a:solidFill>
                        </a:rPr>
                        <a:t>Apr</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99"/>
                    </a:solidFill>
                  </a:tcPr>
                </a:tc>
                <a:tc>
                  <a:txBody>
                    <a:bodyPr/>
                    <a:lstStyle/>
                    <a:p>
                      <a:pPr algn="ctr"/>
                      <a:r>
                        <a:rPr lang="it-IT" sz="800">
                          <a:solidFill>
                            <a:srgbClr val="7030A0"/>
                          </a:solidFill>
                        </a:rPr>
                        <a:t>Mag</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FF99"/>
                    </a:solidFill>
                  </a:tcPr>
                </a:tc>
                <a:tc>
                  <a:txBody>
                    <a:bodyPr/>
                    <a:lstStyle/>
                    <a:p>
                      <a:pPr algn="ctr"/>
                      <a:r>
                        <a:rPr lang="it-IT" sz="800">
                          <a:solidFill>
                            <a:srgbClr val="7030A0"/>
                          </a:solidFill>
                        </a:rPr>
                        <a:t>Giu</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CC99"/>
                    </a:solidFill>
                  </a:tcPr>
                </a:tc>
                <a:tc>
                  <a:txBody>
                    <a:bodyPr/>
                    <a:lstStyle/>
                    <a:p>
                      <a:pPr algn="ctr"/>
                      <a:r>
                        <a:rPr lang="it-IT" sz="800">
                          <a:solidFill>
                            <a:srgbClr val="7030A0"/>
                          </a:solidFill>
                        </a:rPr>
                        <a:t>Lug</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66"/>
                    </a:solidFill>
                  </a:tcPr>
                </a:tc>
                <a:tc>
                  <a:txBody>
                    <a:bodyPr/>
                    <a:lstStyle/>
                    <a:p>
                      <a:pPr algn="ctr"/>
                      <a:r>
                        <a:rPr lang="it-IT" sz="800">
                          <a:solidFill>
                            <a:srgbClr val="7030A0"/>
                          </a:solidFill>
                        </a:rPr>
                        <a:t>Ago</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99"/>
                    </a:solidFill>
                  </a:tcPr>
                </a:tc>
                <a:tc>
                  <a:txBody>
                    <a:bodyPr/>
                    <a:lstStyle/>
                    <a:p>
                      <a:pPr algn="ctr"/>
                      <a:r>
                        <a:rPr lang="it-IT" sz="800">
                          <a:solidFill>
                            <a:srgbClr val="7030A0"/>
                          </a:solidFill>
                        </a:rPr>
                        <a:t>Set</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FF"/>
                    </a:solidFill>
                  </a:tcPr>
                </a:tc>
                <a:tc>
                  <a:txBody>
                    <a:bodyPr/>
                    <a:lstStyle/>
                    <a:p>
                      <a:pPr algn="ctr"/>
                      <a:r>
                        <a:rPr lang="it-IT" sz="800">
                          <a:solidFill>
                            <a:srgbClr val="7030A0"/>
                          </a:solidFill>
                        </a:rPr>
                        <a:t>Ott</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99CCFF"/>
                    </a:solidFill>
                  </a:tcPr>
                </a:tc>
                <a:tc>
                  <a:txBody>
                    <a:bodyPr/>
                    <a:lstStyle/>
                    <a:p>
                      <a:pPr algn="ctr"/>
                      <a:r>
                        <a:rPr lang="it-IT" sz="800">
                          <a:solidFill>
                            <a:srgbClr val="7030A0"/>
                          </a:solidFill>
                        </a:rPr>
                        <a:t>Nov</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B3B3FF"/>
                    </a:solidFill>
                  </a:tcPr>
                </a:tc>
                <a:tc>
                  <a:txBody>
                    <a:bodyPr/>
                    <a:lstStyle/>
                    <a:p>
                      <a:pPr algn="ctr"/>
                      <a:r>
                        <a:rPr lang="it-IT" sz="800">
                          <a:solidFill>
                            <a:srgbClr val="7030A0"/>
                          </a:solidFill>
                        </a:rPr>
                        <a:t>Dic</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0C0C0"/>
                    </a:solidFill>
                  </a:tcPr>
                </a:tc>
              </a:tr>
              <a:tr h="174954">
                <a:tc>
                  <a:txBody>
                    <a:bodyPr/>
                    <a:lstStyle/>
                    <a:p>
                      <a:pPr algn="ctr"/>
                      <a:r>
                        <a:rPr lang="it-IT" sz="800" b="1" dirty="0">
                          <a:solidFill>
                            <a:schemeClr val="accent4">
                              <a:lumMod val="75000"/>
                            </a:schemeClr>
                          </a:solidFill>
                          <a:effectLst/>
                          <a:latin typeface="Arial"/>
                        </a:rPr>
                        <a:t>spinaci</a:t>
                      </a:r>
                      <a:endParaRPr lang="it-IT" sz="800" dirty="0">
                        <a:solidFill>
                          <a:schemeClr val="accent4">
                            <a:lumMod val="75000"/>
                          </a:schemeClr>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r>
                        <a:rPr lang="it-IT" sz="800">
                          <a:solidFill>
                            <a:srgbClr val="7030A0"/>
                          </a:solidFill>
                          <a:latin typeface="Arial"/>
                        </a:rPr>
                        <a:t>Gen</a:t>
                      </a: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CCFF"/>
                    </a:solidFill>
                  </a:tcPr>
                </a:tc>
                <a:tc>
                  <a:txBody>
                    <a:bodyPr/>
                    <a:lstStyle/>
                    <a:p>
                      <a:pPr algn="ctr"/>
                      <a:r>
                        <a:rPr lang="it-IT" sz="800">
                          <a:solidFill>
                            <a:srgbClr val="7030A0"/>
                          </a:solidFill>
                        </a:rPr>
                        <a:t>Feb</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4CDFE"/>
                    </a:solidFill>
                  </a:tcPr>
                </a:tc>
                <a:tc>
                  <a:txBody>
                    <a:bodyPr/>
                    <a:lstStyle/>
                    <a:p>
                      <a:pPr algn="ctr"/>
                      <a:r>
                        <a:rPr lang="it-IT" sz="800">
                          <a:solidFill>
                            <a:srgbClr val="7030A0"/>
                          </a:solidFill>
                        </a:rPr>
                        <a:t>Mar</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CC"/>
                    </a:solidFill>
                  </a:tcPr>
                </a:tc>
                <a:tc>
                  <a:txBody>
                    <a:bodyPr/>
                    <a:lstStyle/>
                    <a:p>
                      <a:pPr algn="ctr"/>
                      <a:r>
                        <a:rPr lang="it-IT" sz="800">
                          <a:solidFill>
                            <a:srgbClr val="7030A0"/>
                          </a:solidFill>
                        </a:rPr>
                        <a:t>Apr</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FF99"/>
                    </a:solidFill>
                  </a:tcPr>
                </a:tc>
                <a:tc>
                  <a:txBody>
                    <a:bodyPr/>
                    <a:lstStyle/>
                    <a:p>
                      <a:pPr algn="ctr"/>
                      <a:r>
                        <a:rPr lang="it-IT" sz="800">
                          <a:solidFill>
                            <a:srgbClr val="7030A0"/>
                          </a:solidFill>
                        </a:rPr>
                        <a:t>Mag</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FF99"/>
                    </a:solidFill>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800">
                          <a:solidFill>
                            <a:srgbClr val="7030A0"/>
                          </a:solidFill>
                        </a:rPr>
                        <a:t>Set</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FF"/>
                    </a:solidFill>
                  </a:tcPr>
                </a:tc>
                <a:tc>
                  <a:txBody>
                    <a:bodyPr/>
                    <a:lstStyle/>
                    <a:p>
                      <a:pPr algn="ctr"/>
                      <a:r>
                        <a:rPr lang="it-IT" sz="800">
                          <a:solidFill>
                            <a:srgbClr val="7030A0"/>
                          </a:solidFill>
                        </a:rPr>
                        <a:t>Ott</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99CCFF"/>
                    </a:solidFill>
                  </a:tcPr>
                </a:tc>
                <a:tc>
                  <a:txBody>
                    <a:bodyPr/>
                    <a:lstStyle/>
                    <a:p>
                      <a:pPr algn="ctr"/>
                      <a:r>
                        <a:rPr lang="it-IT" sz="800">
                          <a:solidFill>
                            <a:srgbClr val="7030A0"/>
                          </a:solidFill>
                        </a:rPr>
                        <a:t>Nov</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B3B3FF"/>
                    </a:solidFill>
                  </a:tcPr>
                </a:tc>
                <a:tc>
                  <a:txBody>
                    <a:bodyPr/>
                    <a:lstStyle/>
                    <a:p>
                      <a:pPr algn="ctr"/>
                      <a:r>
                        <a:rPr lang="it-IT" sz="800" dirty="0" err="1">
                          <a:solidFill>
                            <a:srgbClr val="7030A0"/>
                          </a:solidFill>
                        </a:rPr>
                        <a:t>Dic</a:t>
                      </a:r>
                      <a:endParaRPr lang="it-IT" sz="800" dirty="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0C0C0"/>
                    </a:solidFill>
                  </a:tcPr>
                </a:tc>
              </a:tr>
              <a:tr h="174954">
                <a:tc>
                  <a:txBody>
                    <a:bodyPr/>
                    <a:lstStyle/>
                    <a:p>
                      <a:pPr algn="ctr"/>
                      <a:r>
                        <a:rPr lang="it-IT" sz="800" b="1" dirty="0">
                          <a:solidFill>
                            <a:schemeClr val="accent4">
                              <a:lumMod val="75000"/>
                            </a:schemeClr>
                          </a:solidFill>
                          <a:effectLst/>
                          <a:latin typeface="Arial"/>
                        </a:rPr>
                        <a:t>zucche</a:t>
                      </a:r>
                      <a:endParaRPr lang="it-IT" sz="800" dirty="0">
                        <a:solidFill>
                          <a:schemeClr val="accent4">
                            <a:lumMod val="75000"/>
                          </a:schemeClr>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r>
                        <a:rPr lang="it-IT" sz="800">
                          <a:solidFill>
                            <a:srgbClr val="7030A0"/>
                          </a:solidFill>
                          <a:latin typeface="Arial"/>
                        </a:rPr>
                        <a:t>Gen</a:t>
                      </a: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CCCFF"/>
                    </a:solidFill>
                  </a:tcPr>
                </a:tc>
                <a:tc>
                  <a:txBody>
                    <a:bodyPr/>
                    <a:lstStyle/>
                    <a:p>
                      <a:pPr algn="ctr"/>
                      <a:r>
                        <a:rPr lang="it-IT" sz="800">
                          <a:solidFill>
                            <a:srgbClr val="7030A0"/>
                          </a:solidFill>
                        </a:rPr>
                        <a:t>Feb</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4CDFE"/>
                    </a:solidFill>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800">
                          <a:solidFill>
                            <a:srgbClr val="7030A0"/>
                          </a:solidFill>
                        </a:rPr>
                        <a:t>Ago</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99"/>
                    </a:solidFill>
                  </a:tcPr>
                </a:tc>
                <a:tc>
                  <a:txBody>
                    <a:bodyPr/>
                    <a:lstStyle/>
                    <a:p>
                      <a:pPr algn="ctr"/>
                      <a:r>
                        <a:rPr lang="it-IT" sz="800">
                          <a:solidFill>
                            <a:srgbClr val="7030A0"/>
                          </a:solidFill>
                        </a:rPr>
                        <a:t>Set</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FF"/>
                    </a:solidFill>
                  </a:tcPr>
                </a:tc>
                <a:tc>
                  <a:txBody>
                    <a:bodyPr/>
                    <a:lstStyle/>
                    <a:p>
                      <a:pPr algn="ctr"/>
                      <a:r>
                        <a:rPr lang="it-IT" sz="800">
                          <a:solidFill>
                            <a:srgbClr val="7030A0"/>
                          </a:solidFill>
                        </a:rPr>
                        <a:t>Ott</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99CCFF"/>
                    </a:solidFill>
                  </a:tcPr>
                </a:tc>
                <a:tc>
                  <a:txBody>
                    <a:bodyPr/>
                    <a:lstStyle/>
                    <a:p>
                      <a:pPr algn="ctr"/>
                      <a:r>
                        <a:rPr lang="it-IT" sz="800">
                          <a:solidFill>
                            <a:srgbClr val="7030A0"/>
                          </a:solidFill>
                        </a:rPr>
                        <a:t>Nov</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B3B3FF"/>
                    </a:solidFill>
                  </a:tcPr>
                </a:tc>
                <a:tc>
                  <a:txBody>
                    <a:bodyPr/>
                    <a:lstStyle/>
                    <a:p>
                      <a:pPr algn="ctr"/>
                      <a:r>
                        <a:rPr lang="it-IT" sz="800" dirty="0" err="1">
                          <a:solidFill>
                            <a:srgbClr val="7030A0"/>
                          </a:solidFill>
                        </a:rPr>
                        <a:t>Dic</a:t>
                      </a:r>
                      <a:endParaRPr lang="it-IT" sz="800" dirty="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C0C0C0"/>
                    </a:solidFill>
                  </a:tcPr>
                </a:tc>
              </a:tr>
              <a:tr h="193053">
                <a:tc>
                  <a:txBody>
                    <a:bodyPr/>
                    <a:lstStyle/>
                    <a:p>
                      <a:pPr algn="ctr"/>
                      <a:r>
                        <a:rPr lang="it-IT" sz="800" b="1" dirty="0">
                          <a:solidFill>
                            <a:schemeClr val="accent4">
                              <a:lumMod val="75000"/>
                            </a:schemeClr>
                          </a:solidFill>
                          <a:effectLst/>
                          <a:latin typeface="Arial"/>
                        </a:rPr>
                        <a:t>zucchine</a:t>
                      </a:r>
                      <a:endParaRPr lang="it-IT" sz="800" dirty="0">
                        <a:solidFill>
                          <a:schemeClr val="accent4">
                            <a:lumMod val="75000"/>
                          </a:schemeClr>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E2DDC5"/>
                    </a:solidFill>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r>
                        <a:rPr lang="it-IT" sz="800">
                          <a:solidFill>
                            <a:srgbClr val="7030A0"/>
                          </a:solidFill>
                        </a:rPr>
                        <a:t>Giu</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CC99"/>
                    </a:solidFill>
                  </a:tcPr>
                </a:tc>
                <a:tc>
                  <a:txBody>
                    <a:bodyPr/>
                    <a:lstStyle/>
                    <a:p>
                      <a:pPr algn="ctr"/>
                      <a:r>
                        <a:rPr lang="it-IT" sz="800">
                          <a:solidFill>
                            <a:srgbClr val="7030A0"/>
                          </a:solidFill>
                        </a:rPr>
                        <a:t>Lug</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66"/>
                    </a:solidFill>
                  </a:tcPr>
                </a:tc>
                <a:tc>
                  <a:txBody>
                    <a:bodyPr/>
                    <a:lstStyle/>
                    <a:p>
                      <a:pPr algn="ctr"/>
                      <a:r>
                        <a:rPr lang="it-IT" sz="800">
                          <a:solidFill>
                            <a:srgbClr val="7030A0"/>
                          </a:solidFill>
                        </a:rPr>
                        <a:t>Ago</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99"/>
                    </a:solidFill>
                  </a:tcPr>
                </a:tc>
                <a:tc>
                  <a:txBody>
                    <a:bodyPr/>
                    <a:lstStyle/>
                    <a:p>
                      <a:pPr algn="ctr"/>
                      <a:r>
                        <a:rPr lang="it-IT" sz="800">
                          <a:solidFill>
                            <a:srgbClr val="7030A0"/>
                          </a:solidFill>
                        </a:rPr>
                        <a:t>Set</a:t>
                      </a: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solidFill>
                      <a:srgbClr val="FF99FF"/>
                    </a:solidFill>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pPr algn="ctr"/>
                      <a:endParaRPr lang="it-IT" sz="800">
                        <a:solidFill>
                          <a:srgbClr val="7030A0"/>
                        </a:solidFill>
                      </a:endParaRPr>
                    </a:p>
                  </a:txBody>
                  <a:tcPr marL="12844" marR="12844" marT="12844" marB="12844" anchor="ctr">
                    <a:lnL w="9525" cap="flat" cmpd="sng" algn="ctr">
                      <a:solidFill>
                        <a:srgbClr val="D6CFAB"/>
                      </a:solidFill>
                      <a:prstDash val="solid"/>
                      <a:round/>
                      <a:headEnd type="none" w="med" len="med"/>
                      <a:tailEnd type="none" w="med" len="med"/>
                    </a:lnL>
                    <a:lnR w="9525" cap="flat" cmpd="sng" algn="ctr">
                      <a:solidFill>
                        <a:srgbClr val="D6CFAB"/>
                      </a:solidFill>
                      <a:prstDash val="solid"/>
                      <a:round/>
                      <a:headEnd type="none" w="med" len="med"/>
                      <a:tailEnd type="none" w="med" len="med"/>
                    </a:lnR>
                    <a:lnT w="9525" cap="flat" cmpd="sng" algn="ctr">
                      <a:solidFill>
                        <a:srgbClr val="D6CFAB"/>
                      </a:solidFill>
                      <a:prstDash val="solid"/>
                      <a:round/>
                      <a:headEnd type="none" w="med" len="med"/>
                      <a:tailEnd type="none" w="med" len="med"/>
                    </a:lnT>
                    <a:lnB w="9525" cap="flat" cmpd="sng" algn="ctr">
                      <a:solidFill>
                        <a:srgbClr val="D6CFAB"/>
                      </a:solidFill>
                      <a:prstDash val="solid"/>
                      <a:round/>
                      <a:headEnd type="none" w="med" len="med"/>
                      <a:tailEnd type="none" w="med" len="med"/>
                    </a:lnB>
                  </a:tcPr>
                </a:tc>
                <a:tc>
                  <a:txBody>
                    <a:bodyPr/>
                    <a:lstStyle/>
                    <a:p>
                      <a:endParaRPr lang="it-IT" sz="800" dirty="0">
                        <a:solidFill>
                          <a:srgbClr val="7030A0"/>
                        </a:solidFill>
                      </a:endParaRPr>
                    </a:p>
                  </a:txBody>
                  <a:tcPr marL="41101" marR="41101" marT="20551" marB="20551">
                    <a:lnL w="9525" cap="flat" cmpd="sng" algn="ctr">
                      <a:solidFill>
                        <a:srgbClr val="D6CFAB"/>
                      </a:solidFill>
                      <a:prstDash val="solid"/>
                      <a:round/>
                      <a:headEnd type="none" w="med" len="med"/>
                      <a:tailEnd type="none" w="med" len="med"/>
                    </a:lnL>
                    <a:lnT w="9525" cap="flat" cmpd="sng" algn="ctr">
                      <a:solidFill>
                        <a:srgbClr val="D6CFAB"/>
                      </a:solidFill>
                      <a:prstDash val="solid"/>
                      <a:round/>
                      <a:headEnd type="none" w="med" len="med"/>
                      <a:tailEnd type="none" w="med" len="med"/>
                    </a:lnT>
                  </a:tcPr>
                </a:tc>
              </a:tr>
            </a:tbl>
          </a:graphicData>
        </a:graphic>
      </p:graphicFrame>
      <p:pic>
        <p:nvPicPr>
          <p:cNvPr id="10242"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836" b="100000" l="9455" r="89818">
                        <a14:backgroundMark x1="88000" y1="71585" x2="71636" y2="97268"/>
                        <a14:backgroundMark x1="40727" y1="97814" x2="50182" y2="84699"/>
                        <a14:backgroundMark x1="50182" y1="84699" x2="73091" y2="98361"/>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4199" y="-99392"/>
            <a:ext cx="3205111" cy="2132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0029179"/>
      </p:ext>
    </p:extLst>
  </p:cSld>
  <p:clrMapOvr>
    <a:masterClrMapping/>
  </p:clrMapOvr>
  <mc:AlternateContent xmlns:mc="http://schemas.openxmlformats.org/markup-compatibility/2006">
    <mc:Choice xmlns:p14="http://schemas.microsoft.com/office/powerpoint/2010/main" Requires="p14">
      <p:transition p14:dur="10" advTm="5253">
        <p:randomBar dir="vert"/>
      </p:transition>
    </mc:Choice>
    <mc:Fallback>
      <p:transition advTm="5253">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20"/>
                                  </p:stCondLst>
                                  <p:childTnLst>
                                    <p:set>
                                      <p:cBhvr>
                                        <p:cTn id="6" dur="1" fill="hold">
                                          <p:stCondLst>
                                            <p:cond delay="0"/>
                                          </p:stCondLst>
                                        </p:cTn>
                                        <p:tgtEl>
                                          <p:spTgt spid="10242"/>
                                        </p:tgtEl>
                                        <p:attrNameLst>
                                          <p:attrName>style.visibility</p:attrName>
                                        </p:attrNameLst>
                                      </p:cBhvr>
                                      <p:to>
                                        <p:strVal val="visible"/>
                                      </p:to>
                                    </p:set>
                                    <p:animEffect transition="in" filter="wipe(down)">
                                      <p:cBhvr>
                                        <p:cTn id="7" dur="73">
                                          <p:stCondLst>
                                            <p:cond delay="0"/>
                                          </p:stCondLst>
                                        </p:cTn>
                                        <p:tgtEl>
                                          <p:spTgt spid="10242"/>
                                        </p:tgtEl>
                                      </p:cBhvr>
                                    </p:animEffect>
                                    <p:anim calcmode="lin" valueType="num">
                                      <p:cBhvr>
                                        <p:cTn id="8" dur="228" tmFilter="0,0; 0.14,0.36; 0.43,0.73; 0.71,0.91; 1.0,1.0">
                                          <p:stCondLst>
                                            <p:cond delay="0"/>
                                          </p:stCondLst>
                                        </p:cTn>
                                        <p:tgtEl>
                                          <p:spTgt spid="10242"/>
                                        </p:tgtEl>
                                        <p:attrNameLst>
                                          <p:attrName>ppt_x</p:attrName>
                                        </p:attrNameLst>
                                      </p:cBhvr>
                                      <p:tavLst>
                                        <p:tav tm="0">
                                          <p:val>
                                            <p:strVal val="#ppt_x-0.25"/>
                                          </p:val>
                                        </p:tav>
                                        <p:tav tm="100000">
                                          <p:val>
                                            <p:strVal val="#ppt_x"/>
                                          </p:val>
                                        </p:tav>
                                      </p:tavLst>
                                    </p:anim>
                                    <p:anim calcmode="lin" valueType="num">
                                      <p:cBhvr>
                                        <p:cTn id="9" dur="83" tmFilter="0.0,0.0; 0.25,0.07; 0.50,0.2; 0.75,0.467; 1.0,1.0">
                                          <p:stCondLst>
                                            <p:cond delay="0"/>
                                          </p:stCondLst>
                                        </p:cTn>
                                        <p:tgtEl>
                                          <p:spTgt spid="10242"/>
                                        </p:tgtEl>
                                        <p:attrNameLst>
                                          <p:attrName>ppt_y</p:attrName>
                                        </p:attrNameLst>
                                      </p:cBhvr>
                                      <p:tavLst>
                                        <p:tav tm="0" fmla="#ppt_y-sin(pi*$)/3">
                                          <p:val>
                                            <p:fltVal val="0.5"/>
                                          </p:val>
                                        </p:tav>
                                        <p:tav tm="100000">
                                          <p:val>
                                            <p:fltVal val="1"/>
                                          </p:val>
                                        </p:tav>
                                      </p:tavLst>
                                    </p:anim>
                                    <p:anim calcmode="lin" valueType="num">
                                      <p:cBhvr>
                                        <p:cTn id="10" dur="83" tmFilter="0, 0; 0.125,0.2665; 0.25,0.4; 0.375,0.465; 0.5,0.5;  0.625,0.535; 0.75,0.6; 0.875,0.7335; 1,1">
                                          <p:stCondLst>
                                            <p:cond delay="83"/>
                                          </p:stCondLst>
                                        </p:cTn>
                                        <p:tgtEl>
                                          <p:spTgt spid="10242"/>
                                        </p:tgtEl>
                                        <p:attrNameLst>
                                          <p:attrName>ppt_y</p:attrName>
                                        </p:attrNameLst>
                                      </p:cBhvr>
                                      <p:tavLst>
                                        <p:tav tm="0" fmla="#ppt_y-sin(pi*$)/9">
                                          <p:val>
                                            <p:fltVal val="0"/>
                                          </p:val>
                                        </p:tav>
                                        <p:tav tm="100000">
                                          <p:val>
                                            <p:fltVal val="1"/>
                                          </p:val>
                                        </p:tav>
                                      </p:tavLst>
                                    </p:anim>
                                    <p:anim calcmode="lin" valueType="num">
                                      <p:cBhvr>
                                        <p:cTn id="11" dur="41" tmFilter="0, 0; 0.125,0.2665; 0.25,0.4; 0.375,0.465; 0.5,0.5;  0.625,0.535; 0.75,0.6; 0.875,0.7335; 1,1">
                                          <p:stCondLst>
                                            <p:cond delay="165"/>
                                          </p:stCondLst>
                                        </p:cTn>
                                        <p:tgtEl>
                                          <p:spTgt spid="10242"/>
                                        </p:tgtEl>
                                        <p:attrNameLst>
                                          <p:attrName>ppt_y</p:attrName>
                                        </p:attrNameLst>
                                      </p:cBhvr>
                                      <p:tavLst>
                                        <p:tav tm="0" fmla="#ppt_y-sin(pi*$)/27">
                                          <p:val>
                                            <p:fltVal val="0"/>
                                          </p:val>
                                        </p:tav>
                                        <p:tav tm="100000">
                                          <p:val>
                                            <p:fltVal val="1"/>
                                          </p:val>
                                        </p:tav>
                                      </p:tavLst>
                                    </p:anim>
                                    <p:anim calcmode="lin" valueType="num">
                                      <p:cBhvr>
                                        <p:cTn id="12" dur="21" tmFilter="0, 0; 0.125,0.2665; 0.25,0.4; 0.375,0.465; 0.5,0.5;  0.625,0.535; 0.75,0.6; 0.875,0.7335; 1,1">
                                          <p:stCondLst>
                                            <p:cond delay="207"/>
                                          </p:stCondLst>
                                        </p:cTn>
                                        <p:tgtEl>
                                          <p:spTgt spid="10242"/>
                                        </p:tgtEl>
                                        <p:attrNameLst>
                                          <p:attrName>ppt_y</p:attrName>
                                        </p:attrNameLst>
                                      </p:cBhvr>
                                      <p:tavLst>
                                        <p:tav tm="0" fmla="#ppt_y-sin(pi*$)/81">
                                          <p:val>
                                            <p:fltVal val="0"/>
                                          </p:val>
                                        </p:tav>
                                        <p:tav tm="100000">
                                          <p:val>
                                            <p:fltVal val="1"/>
                                          </p:val>
                                        </p:tav>
                                      </p:tavLst>
                                    </p:anim>
                                    <p:animScale>
                                      <p:cBhvr>
                                        <p:cTn id="13" dur="3">
                                          <p:stCondLst>
                                            <p:cond delay="81"/>
                                          </p:stCondLst>
                                        </p:cTn>
                                        <p:tgtEl>
                                          <p:spTgt spid="10242"/>
                                        </p:tgtEl>
                                      </p:cBhvr>
                                      <p:to x="100000" y="60000"/>
                                    </p:animScale>
                                    <p:animScale>
                                      <p:cBhvr>
                                        <p:cTn id="14" dur="21" decel="50000">
                                          <p:stCondLst>
                                            <p:cond delay="84"/>
                                          </p:stCondLst>
                                        </p:cTn>
                                        <p:tgtEl>
                                          <p:spTgt spid="10242"/>
                                        </p:tgtEl>
                                      </p:cBhvr>
                                      <p:to x="100000" y="100000"/>
                                    </p:animScale>
                                    <p:animScale>
                                      <p:cBhvr>
                                        <p:cTn id="15" dur="3">
                                          <p:stCondLst>
                                            <p:cond delay="164"/>
                                          </p:stCondLst>
                                        </p:cTn>
                                        <p:tgtEl>
                                          <p:spTgt spid="10242"/>
                                        </p:tgtEl>
                                      </p:cBhvr>
                                      <p:to x="100000" y="80000"/>
                                    </p:animScale>
                                    <p:animScale>
                                      <p:cBhvr>
                                        <p:cTn id="16" dur="21" decel="50000">
                                          <p:stCondLst>
                                            <p:cond delay="167"/>
                                          </p:stCondLst>
                                        </p:cTn>
                                        <p:tgtEl>
                                          <p:spTgt spid="10242"/>
                                        </p:tgtEl>
                                      </p:cBhvr>
                                      <p:to x="100000" y="100000"/>
                                    </p:animScale>
                                    <p:animScale>
                                      <p:cBhvr>
                                        <p:cTn id="17" dur="3">
                                          <p:stCondLst>
                                            <p:cond delay="205"/>
                                          </p:stCondLst>
                                        </p:cTn>
                                        <p:tgtEl>
                                          <p:spTgt spid="10242"/>
                                        </p:tgtEl>
                                      </p:cBhvr>
                                      <p:to x="100000" y="90000"/>
                                    </p:animScale>
                                    <p:animScale>
                                      <p:cBhvr>
                                        <p:cTn id="18" dur="21" decel="50000">
                                          <p:stCondLst>
                                            <p:cond delay="209"/>
                                          </p:stCondLst>
                                        </p:cTn>
                                        <p:tgtEl>
                                          <p:spTgt spid="10242"/>
                                        </p:tgtEl>
                                      </p:cBhvr>
                                      <p:to x="100000" y="100000"/>
                                    </p:animScale>
                                    <p:animScale>
                                      <p:cBhvr>
                                        <p:cTn id="19" dur="3">
                                          <p:stCondLst>
                                            <p:cond delay="226"/>
                                          </p:stCondLst>
                                        </p:cTn>
                                        <p:tgtEl>
                                          <p:spTgt spid="10242"/>
                                        </p:tgtEl>
                                      </p:cBhvr>
                                      <p:to x="100000" y="95000"/>
                                    </p:animScale>
                                    <p:animScale>
                                      <p:cBhvr>
                                        <p:cTn id="20" dur="21" decel="50000">
                                          <p:stCondLst>
                                            <p:cond delay="229"/>
                                          </p:stCondLst>
                                        </p:cTn>
                                        <p:tgtEl>
                                          <p:spTgt spid="10242"/>
                                        </p:tgtEl>
                                      </p:cBhvr>
                                      <p:to x="100000" y="100000"/>
                                    </p:animScale>
                                  </p:childTnLst>
                                </p:cTn>
                              </p:par>
                            </p:childTnLst>
                          </p:cTn>
                        </p:par>
                        <p:par>
                          <p:cTn id="21" fill="hold">
                            <p:stCondLst>
                              <p:cond delay="270"/>
                            </p:stCondLst>
                            <p:childTnLst>
                              <p:par>
                                <p:cTn id="22" presetID="14" presetClass="entr" presetSubtype="10" fill="hold" grpId="0" nodeType="afterEffect">
                                  <p:stCondLst>
                                    <p:cond delay="20"/>
                                  </p:stCondLst>
                                  <p:childTnLst>
                                    <p:set>
                                      <p:cBhvr>
                                        <p:cTn id="23" dur="1" fill="hold">
                                          <p:stCondLst>
                                            <p:cond delay="0"/>
                                          </p:stCondLst>
                                        </p:cTn>
                                        <p:tgtEl>
                                          <p:spTgt spid="2"/>
                                        </p:tgtEl>
                                        <p:attrNameLst>
                                          <p:attrName>style.visibility</p:attrName>
                                        </p:attrNameLst>
                                      </p:cBhvr>
                                      <p:to>
                                        <p:strVal val="visible"/>
                                      </p:to>
                                    </p:set>
                                    <p:animEffect transition="in" filter="randombar(horizontal)">
                                      <p:cBhvr>
                                        <p:cTn id="24" dur="250"/>
                                        <p:tgtEl>
                                          <p:spTgt spid="2"/>
                                        </p:tgtEl>
                                      </p:cBhvr>
                                    </p:animEffect>
                                  </p:childTnLst>
                                </p:cTn>
                              </p:par>
                            </p:childTnLst>
                          </p:cTn>
                        </p:par>
                        <p:par>
                          <p:cTn id="25" fill="hold">
                            <p:stCondLst>
                              <p:cond delay="540"/>
                            </p:stCondLst>
                            <p:childTnLst>
                              <p:par>
                                <p:cTn id="26" presetID="22" presetClass="entr" presetSubtype="4" fill="hold" nodeType="afterEffect">
                                  <p:stCondLst>
                                    <p:cond delay="2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Riquadri">
  <a:themeElements>
    <a:clrScheme name="Riquadri">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Riquadri">
      <a:maj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iquadri">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TC101859865[[fn=Riquadri]]</Template>
  <TotalTime>954</TotalTime>
  <Words>1868</Words>
  <Application>Microsoft Office PowerPoint</Application>
  <PresentationFormat>Presentazione su schermo (4:3)</PresentationFormat>
  <Paragraphs>578</Paragraphs>
  <Slides>10</Slides>
  <Notes>0</Notes>
  <HiddenSlides>0</HiddenSlides>
  <MMClips>0</MMClips>
  <ScaleCrop>false</ScaleCrop>
  <HeadingPairs>
    <vt:vector size="4" baseType="variant">
      <vt:variant>
        <vt:lpstr>Tema</vt:lpstr>
      </vt:variant>
      <vt:variant>
        <vt:i4>1</vt:i4>
      </vt:variant>
      <vt:variant>
        <vt:lpstr>Titoli diapositive</vt:lpstr>
      </vt:variant>
      <vt:variant>
        <vt:i4>10</vt:i4>
      </vt:variant>
    </vt:vector>
  </HeadingPairs>
  <TitlesOfParts>
    <vt:vector size="11" baseType="lpstr">
      <vt:lpstr>Riquadri</vt:lpstr>
      <vt:lpstr>Presentazione standard di PowerPoint</vt:lpstr>
      <vt:lpstr>Presentazione standard di PowerPoint</vt:lpstr>
      <vt:lpstr>Presentazione standard di PowerPoint</vt:lpstr>
      <vt:lpstr>Presentazione standard di PowerPoint</vt:lpstr>
      <vt:lpstr>DOMANDE</vt:lpstr>
      <vt:lpstr>DOMANDE</vt:lpstr>
      <vt:lpstr>DUELLI</vt:lpstr>
      <vt:lpstr>DOMANDE DUELLI  </vt:lpstr>
      <vt:lpstr>Risposte verdura </vt:lpstr>
      <vt:lpstr>Risposte frutta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anna</dc:creator>
  <cp:lastModifiedBy>Studente</cp:lastModifiedBy>
  <cp:revision>49</cp:revision>
  <dcterms:created xsi:type="dcterms:W3CDTF">2014-02-21T13:01:32Z</dcterms:created>
  <dcterms:modified xsi:type="dcterms:W3CDTF">2015-04-29T10:36:20Z</dcterms:modified>
</cp:coreProperties>
</file>