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6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it-IT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86CDA"/>
    <a:srgbClr val="11386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3" autoAdjust="0"/>
    <p:restoredTop sz="94660"/>
  </p:normalViewPr>
  <p:slideViewPr>
    <p:cSldViewPr snapToGrid="0">
      <p:cViewPr varScale="1">
        <p:scale>
          <a:sx n="68" d="100"/>
          <a:sy n="68" d="100"/>
        </p:scale>
        <p:origin x="-45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6"/>
          <p:cNvGrpSpPr>
            <a:grpSpLocks/>
          </p:cNvGrpSpPr>
          <p:nvPr/>
        </p:nvGrpSpPr>
        <p:grpSpPr bwMode="auto">
          <a:xfrm>
            <a:off x="0" y="-7938"/>
            <a:ext cx="9144000" cy="6865938"/>
            <a:chOff x="0" y="-8467"/>
            <a:chExt cx="12192000" cy="6866467"/>
          </a:xfrm>
        </p:grpSpPr>
        <p:cxnSp>
          <p:nvCxnSpPr>
            <p:cNvPr id="5" name="Straight Connector 31"/>
            <p:cNvCxnSpPr/>
            <p:nvPr/>
          </p:nvCxnSpPr>
          <p:spPr>
            <a:xfrm>
              <a:off x="9370484" y="-528"/>
              <a:ext cx="1219200" cy="6858528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20"/>
            <p:cNvCxnSpPr/>
            <p:nvPr/>
          </p:nvCxnSpPr>
          <p:spPr>
            <a:xfrm flipH="1">
              <a:off x="7425267" y="3681168"/>
              <a:ext cx="4764617" cy="3176832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Rectangle 23"/>
            <p:cNvSpPr/>
            <p:nvPr/>
          </p:nvSpPr>
          <p:spPr>
            <a:xfrm>
              <a:off x="9182100" y="-8467"/>
              <a:ext cx="3007784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25"/>
            <p:cNvSpPr/>
            <p:nvPr/>
          </p:nvSpPr>
          <p:spPr>
            <a:xfrm>
              <a:off x="9603317" y="-8467"/>
              <a:ext cx="2588683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Isosceles Triangle 26"/>
            <p:cNvSpPr/>
            <p:nvPr/>
          </p:nvSpPr>
          <p:spPr>
            <a:xfrm>
              <a:off x="8932333" y="3047706"/>
              <a:ext cx="3259667" cy="3810294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27"/>
            <p:cNvSpPr/>
            <p:nvPr/>
          </p:nvSpPr>
          <p:spPr>
            <a:xfrm>
              <a:off x="9334500" y="-8467"/>
              <a:ext cx="2855384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28"/>
            <p:cNvSpPr/>
            <p:nvPr/>
          </p:nvSpPr>
          <p:spPr>
            <a:xfrm>
              <a:off x="10898717" y="-8467"/>
              <a:ext cx="1289049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Rectangle 29"/>
            <p:cNvSpPr/>
            <p:nvPr/>
          </p:nvSpPr>
          <p:spPr>
            <a:xfrm>
              <a:off x="10938933" y="-8467"/>
              <a:ext cx="1248833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Isosceles Triangle 30"/>
            <p:cNvSpPr/>
            <p:nvPr/>
          </p:nvSpPr>
          <p:spPr>
            <a:xfrm>
              <a:off x="10371667" y="3589086"/>
              <a:ext cx="1818217" cy="326891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8"/>
            <p:cNvSpPr/>
            <p:nvPr/>
          </p:nvSpPr>
          <p:spPr>
            <a:xfrm rot="10800000">
              <a:off x="0" y="-528"/>
              <a:ext cx="842433" cy="5666225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300" y="2404534"/>
            <a:ext cx="5825202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300" y="4050834"/>
            <a:ext cx="5825202" cy="1096899"/>
          </a:xfrm>
        </p:spPr>
        <p:txBody>
          <a:bodyPr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C62403-81F7-414C-87AA-7BE3C6F97E58}" type="datetimeFigureOut">
              <a:rPr lang="it-IT"/>
              <a:pPr>
                <a:defRPr/>
              </a:pPr>
              <a:t>12/05/2015</a:t>
            </a:fld>
            <a:endParaRPr lang="it-IT"/>
          </a:p>
        </p:txBody>
      </p:sp>
      <p:sp>
        <p:nvSpPr>
          <p:cNvPr id="1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ECD6C3-4638-496D-B531-A26F7F6B0E33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609600"/>
            <a:ext cx="6447501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4470400"/>
            <a:ext cx="6447501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A40626-AEE8-4B58-97AA-96FAACABBD1F}" type="datetimeFigureOut">
              <a:rPr lang="it-IT"/>
              <a:pPr>
                <a:defRPr/>
              </a:pPr>
              <a:t>12/05/2015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A0BA02-B137-43CC-9026-B6F82AF0E812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19"/>
          <p:cNvSpPr txBox="1"/>
          <p:nvPr/>
        </p:nvSpPr>
        <p:spPr>
          <a:xfrm>
            <a:off x="406400" y="790575"/>
            <a:ext cx="457200" cy="584200"/>
          </a:xfrm>
          <a:prstGeom prst="rect">
            <a:avLst/>
          </a:prstGeom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“</a:t>
            </a:r>
          </a:p>
        </p:txBody>
      </p:sp>
      <p:sp>
        <p:nvSpPr>
          <p:cNvPr id="6" name="TextBox 21"/>
          <p:cNvSpPr txBox="1"/>
          <p:nvPr/>
        </p:nvSpPr>
        <p:spPr>
          <a:xfrm>
            <a:off x="6669088" y="2886075"/>
            <a:ext cx="457200" cy="585788"/>
          </a:xfrm>
          <a:prstGeom prst="rect">
            <a:avLst/>
          </a:prstGeom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8500" y="609600"/>
            <a:ext cx="6070601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24604" y="3632200"/>
            <a:ext cx="5418393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4470400"/>
            <a:ext cx="6447501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6EFBE4-D947-4941-A5DA-4761346B571E}" type="datetimeFigureOut">
              <a:rPr lang="it-IT"/>
              <a:pPr>
                <a:defRPr/>
              </a:pPr>
              <a:t>12/05/2015</a:t>
            </a:fld>
            <a:endParaRPr lang="it-IT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AD86C6-36BA-4080-9C1E-B32B6F49E015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1931988"/>
            <a:ext cx="6447501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4527448"/>
            <a:ext cx="6447501" cy="1513914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BF4DD4-BF3C-4531-B89B-C9462D76D012}" type="datetimeFigureOut">
              <a:rPr lang="it-IT"/>
              <a:pPr>
                <a:defRPr/>
              </a:pPr>
              <a:t>12/05/2015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A50C39-FE78-4CCB-B43A-F99A2B4CEA82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23"/>
          <p:cNvSpPr txBox="1"/>
          <p:nvPr/>
        </p:nvSpPr>
        <p:spPr>
          <a:xfrm>
            <a:off x="406400" y="790575"/>
            <a:ext cx="457200" cy="584200"/>
          </a:xfrm>
          <a:prstGeom prst="rect">
            <a:avLst/>
          </a:prstGeom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“</a:t>
            </a:r>
          </a:p>
        </p:txBody>
      </p:sp>
      <p:sp>
        <p:nvSpPr>
          <p:cNvPr id="6" name="TextBox 24"/>
          <p:cNvSpPr txBox="1"/>
          <p:nvPr/>
        </p:nvSpPr>
        <p:spPr>
          <a:xfrm>
            <a:off x="6669088" y="2886075"/>
            <a:ext cx="457200" cy="585788"/>
          </a:xfrm>
          <a:prstGeom prst="rect">
            <a:avLst/>
          </a:prstGeom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8500" y="609600"/>
            <a:ext cx="6070601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07999" y="4013200"/>
            <a:ext cx="6447502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4527448"/>
            <a:ext cx="6447501" cy="1513914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4E56DC-ECBD-4EF7-9F18-C42EC15868A5}" type="datetimeFigureOut">
              <a:rPr lang="it-IT"/>
              <a:pPr>
                <a:defRPr/>
              </a:pPr>
              <a:t>12/05/2015</a:t>
            </a:fld>
            <a:endParaRPr lang="it-IT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4738D0-43DC-42C1-A876-539F9F919B06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0" y="609600"/>
            <a:ext cx="644115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07999" y="4013200"/>
            <a:ext cx="6447502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4527448"/>
            <a:ext cx="6447501" cy="1513914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BCB68F-3C03-4E82-A1AD-377F601E4F6F}" type="datetimeFigureOut">
              <a:rPr lang="it-IT"/>
              <a:pPr>
                <a:defRPr/>
              </a:pPr>
              <a:t>12/05/2015</a:t>
            </a:fld>
            <a:endParaRPr lang="it-IT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1D4F3A-BE86-477C-8407-C0F55C67D130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00EDE0-DE61-4422-B012-8CC7679E3E21}" type="datetimeFigureOut">
              <a:rPr lang="it-IT"/>
              <a:pPr>
                <a:defRPr/>
              </a:pPr>
              <a:t>12/05/2015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16757A-050C-4D55-B763-8756083D1E99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5755" y="609600"/>
            <a:ext cx="978557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8001" y="609600"/>
            <a:ext cx="5295113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1A3C99-2222-48FC-A95E-C297AEF969BF}" type="datetimeFigureOut">
              <a:rPr lang="it-IT"/>
              <a:pPr>
                <a:defRPr/>
              </a:pPr>
              <a:t>12/05/2015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A3D4CC-DE8E-414A-81B5-C3F58A5FF517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E2B1D4-C3A8-405A-8B81-F0A2522CA494}" type="datetimeFigureOut">
              <a:rPr lang="it-IT"/>
              <a:pPr>
                <a:defRPr/>
              </a:pPr>
              <a:t>12/05/2015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991E84-E0EB-4439-B3DB-6FF33F18EC44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2700868"/>
            <a:ext cx="6447501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4527448"/>
            <a:ext cx="6447501" cy="860400"/>
          </a:xfrm>
        </p:spPr>
        <p:txBody>
          <a:bodyPr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5979D5-391D-45C4-AC69-8AA4C9D0F1AA}" type="datetimeFigureOut">
              <a:rPr lang="it-IT"/>
              <a:pPr>
                <a:defRPr/>
              </a:pPr>
              <a:t>12/05/2015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692E23-D315-40A9-8990-02D8A99ED1B3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8001" y="2160589"/>
            <a:ext cx="3138026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17477" y="2160590"/>
            <a:ext cx="3138026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303F66-D278-4134-AFA3-5AF6F31CD710}" type="datetimeFigureOut">
              <a:rPr lang="it-IT"/>
              <a:pPr>
                <a:defRPr/>
              </a:pPr>
              <a:t>12/05/2015</a:t>
            </a:fld>
            <a:endParaRPr lang="it-IT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65F731-A4B8-482A-A6C7-4CFAD6F9FA2F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6809" y="2160983"/>
            <a:ext cx="313921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6809" y="2737246"/>
            <a:ext cx="31392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16287" y="2160983"/>
            <a:ext cx="313921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16288" y="2737246"/>
            <a:ext cx="313921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349633-13DC-424E-8B52-BD68C884903E}" type="datetimeFigureOut">
              <a:rPr lang="it-IT"/>
              <a:pPr>
                <a:defRPr/>
              </a:pPr>
              <a:t>12/05/2015</a:t>
            </a:fld>
            <a:endParaRPr lang="it-IT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C27715-82EC-4E35-B0DD-B55B380E27C2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609600"/>
            <a:ext cx="6447501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401F14-1AB1-4CF4-9E15-6435A2422FB1}" type="datetimeFigureOut">
              <a:rPr lang="it-IT"/>
              <a:pPr>
                <a:defRPr/>
              </a:pPr>
              <a:t>12/05/2015</a:t>
            </a:fld>
            <a:endParaRPr lang="it-IT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8A48BB-C6B4-4C5A-B6CE-8F97B85EC6E9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2FF3D6-99F6-4EDD-A394-6C710831F5B4}" type="datetimeFigureOut">
              <a:rPr lang="it-IT"/>
              <a:pPr>
                <a:defRPr/>
              </a:pPr>
              <a:t>12/05/2015</a:t>
            </a:fld>
            <a:endParaRPr lang="it-IT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7D3BAF-E5CF-4913-88D4-C79E34FA394C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1498604"/>
            <a:ext cx="2890896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0346" y="514925"/>
            <a:ext cx="3385156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8001" y="2777069"/>
            <a:ext cx="2890896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1012CD-BE58-44B0-B1B8-5B7EE8768CDB}" type="datetimeFigureOut">
              <a:rPr lang="it-IT"/>
              <a:pPr>
                <a:defRPr/>
              </a:pPr>
              <a:t>12/05/2015</a:t>
            </a:fld>
            <a:endParaRPr lang="it-IT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585DAE-745B-4B33-A4CA-F302D03C4B2A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4800600"/>
            <a:ext cx="64475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08001" y="609600"/>
            <a:ext cx="6447501" cy="3845718"/>
          </a:xfrm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8001" y="5367338"/>
            <a:ext cx="6447500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DE7C55-EB19-46A1-A8F1-B738FD664CC4}" type="datetimeFigureOut">
              <a:rPr lang="it-IT"/>
              <a:pPr>
                <a:defRPr/>
              </a:pPr>
              <a:t>12/05/2015</a:t>
            </a:fld>
            <a:endParaRPr lang="it-IT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84AF40-BC7E-4AAB-8D16-16780F0766E9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6"/>
          <p:cNvGrpSpPr>
            <a:grpSpLocks/>
          </p:cNvGrpSpPr>
          <p:nvPr/>
        </p:nvGrpSpPr>
        <p:grpSpPr bwMode="auto">
          <a:xfrm>
            <a:off x="0" y="-7938"/>
            <a:ext cx="9144000" cy="6865938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0484" y="-528"/>
              <a:ext cx="1219200" cy="6858528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168"/>
              <a:ext cx="4764617" cy="3176832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2100" y="-8467"/>
              <a:ext cx="3007784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317" y="-8467"/>
              <a:ext cx="2588683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7706"/>
              <a:ext cx="3259667" cy="3810294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5384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17" y="-8467"/>
              <a:ext cx="1289049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33" y="-8467"/>
              <a:ext cx="1248833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7" y="3589086"/>
              <a:ext cx="1818217" cy="326891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2981"/>
              <a:ext cx="448733" cy="2845019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508000" y="609600"/>
            <a:ext cx="6446838" cy="132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08000" y="2160588"/>
            <a:ext cx="6446838" cy="3881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3850" y="6042025"/>
            <a:ext cx="68421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3E359D3B-9BDC-4DCE-B842-ED16E4381102}" type="datetimeFigureOut">
              <a:rPr lang="it-IT"/>
              <a:pPr>
                <a:defRPr/>
              </a:pPr>
              <a:t>12/05/2015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08000" y="6042025"/>
            <a:ext cx="472281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3663" y="6042025"/>
            <a:ext cx="5111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accent1"/>
                </a:solidFill>
                <a:latin typeface="+mn-lt"/>
              </a:defRPr>
            </a:lvl1pPr>
          </a:lstStyle>
          <a:p>
            <a:pPr>
              <a:defRPr/>
            </a:pPr>
            <a:fld id="{3E2ACA60-BB0D-4B2B-9FEE-7E4265508F4D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93" r:id="rId1"/>
    <p:sldLayoutId id="2147483892" r:id="rId2"/>
    <p:sldLayoutId id="2147483891" r:id="rId3"/>
    <p:sldLayoutId id="2147483890" r:id="rId4"/>
    <p:sldLayoutId id="2147483889" r:id="rId5"/>
    <p:sldLayoutId id="2147483888" r:id="rId6"/>
    <p:sldLayoutId id="2147483887" r:id="rId7"/>
    <p:sldLayoutId id="2147483886" r:id="rId8"/>
    <p:sldLayoutId id="2147483885" r:id="rId9"/>
    <p:sldLayoutId id="2147483884" r:id="rId10"/>
    <p:sldLayoutId id="2147483894" r:id="rId11"/>
    <p:sldLayoutId id="2147483883" r:id="rId12"/>
    <p:sldLayoutId id="2147483895" r:id="rId13"/>
    <p:sldLayoutId id="2147483882" r:id="rId14"/>
    <p:sldLayoutId id="2147483881" r:id="rId15"/>
    <p:sldLayoutId id="2147483880" r:id="rId16"/>
  </p:sldLayoutIdLst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Trebuchet MS" pitchFamily="34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Trebuchet MS" pitchFamily="34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Trebuchet MS" pitchFamily="34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Trebuchet MS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itchFamily="18" charset="2"/>
        <a:buChar char=""/>
        <a:defRPr kern="1200">
          <a:solidFill>
            <a:srgbClr val="404040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itchFamily="18" charset="2"/>
        <a:buChar char=""/>
        <a:defRPr sz="1600" kern="1200">
          <a:solidFill>
            <a:srgbClr val="404040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itchFamily="18" charset="2"/>
        <a:buChar char=""/>
        <a:defRPr sz="1400" kern="1200">
          <a:solidFill>
            <a:srgbClr val="404040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itchFamily="18" charset="2"/>
        <a:buChar char=""/>
        <a:defRPr sz="1200" kern="1200">
          <a:solidFill>
            <a:srgbClr val="404040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itchFamily="18" charset="2"/>
        <a:buChar char=""/>
        <a:defRPr sz="1200" kern="1200">
          <a:solidFill>
            <a:srgbClr val="404040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8301" y="511124"/>
            <a:ext cx="6593681" cy="2387600"/>
          </a:xfrm>
        </p:spPr>
        <p:txBody>
          <a:bodyPr rtlCol="0">
            <a:normAutofit fontScale="90000"/>
            <a:scene3d>
              <a:camera prst="perspectiveAbove"/>
              <a:lightRig rig="threePt" dir="t"/>
            </a:scene3d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t-IT" sz="8000" dirty="0" smtClean="0">
                <a:solidFill>
                  <a:schemeClr val="accent1">
                    <a:lumMod val="75000"/>
                  </a:schemeClr>
                </a:solidFill>
              </a:rPr>
              <a:t>L’ATLANTE DEL CIBO</a:t>
            </a:r>
            <a:endParaRPr lang="it-IT" sz="8000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3075" y="6121400"/>
            <a:ext cx="1949450" cy="669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 cstate="print">
            <a:duotone>
              <a:prstClr val="black"/>
              <a:schemeClr val="accent1">
                <a:lumMod val="60000"/>
                <a:lumOff val="40000"/>
                <a:tint val="45000"/>
                <a:satMod val="400000"/>
              </a:schemeClr>
            </a:duotone>
            <a:extLst>
              <a:ext uri="{BEBA8EAE-BF5A-486C-A8C5-ECC9F3942E4B}"/>
              <a:ext uri="{28A0092B-C50C-407E-A947-70E740481C1C}"/>
            </a:extLst>
          </a:blip>
          <a:stretch>
            <a:fillRect/>
          </a:stretch>
        </p:blipFill>
        <p:spPr>
          <a:xfrm flipH="1">
            <a:off x="8284523" y="1"/>
            <a:ext cx="859477" cy="1145969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  <p:transition spd="slow" advTm="3889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 tmFilter="0, 0; .2, .5; .8, .5; 1, 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250" autoRev="1" fill="hold"/>
                                        <p:tgtEl>
                                          <p:spTgt spid="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9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t-IT" sz="9600" dirty="0" smtClean="0"/>
              <a:t>EXPO</a:t>
            </a:r>
            <a:endParaRPr lang="it-IT" sz="9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8300" y="1687513"/>
            <a:ext cx="7108825" cy="3881437"/>
          </a:xfrm>
        </p:spPr>
        <p:txBody>
          <a:bodyPr/>
          <a:lstStyle/>
          <a:p>
            <a:pPr eaLnBrk="1" hangingPunct="1"/>
            <a:r>
              <a:rPr lang="it-IT" sz="2800" smtClean="0">
                <a:latin typeface="Utsaah"/>
                <a:ea typeface="Utsaah"/>
                <a:cs typeface="Utsaah"/>
              </a:rPr>
              <a:t>Un progetto per EXPO Milano 2015 che riguarda l’alimentazione una fase della vita molto importante e vitale.</a:t>
            </a:r>
          </a:p>
          <a:p>
            <a:pPr eaLnBrk="1" hangingPunct="1">
              <a:buFont typeface="Wingdings 3" pitchFamily="18" charset="2"/>
              <a:buNone/>
            </a:pPr>
            <a:endParaRPr lang="it-IT" sz="2800" smtClean="0">
              <a:latin typeface="Utsaah"/>
              <a:ea typeface="Utsaah"/>
              <a:cs typeface="Utsaah"/>
            </a:endParaRPr>
          </a:p>
          <a:p>
            <a:pPr eaLnBrk="1" hangingPunct="1"/>
            <a:r>
              <a:rPr lang="it-IT" sz="2800" smtClean="0">
                <a:latin typeface="Utsaah"/>
                <a:ea typeface="Utsaah"/>
                <a:cs typeface="Utsaah"/>
              </a:rPr>
              <a:t>Con il contributo del Prof.Romano abbiamo creato un semplice gioco da tavola in cui tutta la famiglia e sopratutto i bambini e ragazzi possono imparare le culture del mondo.</a:t>
            </a:r>
            <a:r>
              <a:rPr lang="it-IT" sz="3200" smtClean="0">
                <a:latin typeface="Utsaah"/>
                <a:ea typeface="Utsaah"/>
                <a:cs typeface="Utsaah"/>
              </a:rPr>
              <a:t> </a:t>
            </a:r>
          </a:p>
        </p:txBody>
      </p:sp>
      <p:pic>
        <p:nvPicPr>
          <p:cNvPr id="19459" name="Picture 3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3075" y="6121400"/>
            <a:ext cx="1949450" cy="669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custDataLst>
      <p:tags r:id="rId1"/>
    </p:custDataLst>
  </p:cSld>
  <p:clrMapOvr>
    <a:masterClrMapping/>
  </p:clrMapOvr>
  <p:transition spd="slow" advTm="13752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609600"/>
            <a:ext cx="6447501" cy="1320800"/>
          </a:xfrm>
        </p:spPr>
        <p:txBody>
          <a:bodyPr rtlCol="0">
            <a:normAutofit fontScale="90000"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t-IT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IN COSA CONSISTE ?</a:t>
            </a:r>
            <a:endParaRPr lang="it-IT" sz="5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001" y="1946278"/>
            <a:ext cx="6447501" cy="3880772"/>
          </a:xfrm>
          <a:noFill/>
          <a:effectLst>
            <a:glow rad="228600">
              <a:schemeClr val="accent5">
                <a:satMod val="175000"/>
                <a:alpha val="40000"/>
              </a:schemeClr>
            </a:glow>
          </a:effectLst>
        </p:spPr>
        <p:txBody>
          <a:bodyPr>
            <a:normAutofit/>
          </a:bodyPr>
          <a:lstStyle/>
          <a:p>
            <a:pPr marL="68263" indent="0" eaLnBrk="1" hangingPunct="1">
              <a:lnSpc>
                <a:spcPct val="90000"/>
              </a:lnSpc>
              <a:buFont typeface="Wingdings 3" pitchFamily="18" charset="2"/>
              <a:buNone/>
              <a:defRPr/>
            </a:pPr>
            <a:r>
              <a:rPr lang="it-IT" sz="3700" smtClean="0">
                <a:solidFill>
                  <a:srgbClr val="000000"/>
                </a:solidFill>
                <a:latin typeface="Utsaah"/>
                <a:ea typeface="Utsaah"/>
                <a:cs typeface="Utsaah"/>
              </a:rPr>
              <a:t>Un gioco in scatola basato sul gioco dell’oca.</a:t>
            </a:r>
          </a:p>
          <a:p>
            <a:pPr marL="68263" indent="0" eaLnBrk="1" hangingPunct="1">
              <a:lnSpc>
                <a:spcPct val="90000"/>
              </a:lnSpc>
              <a:buFont typeface="Wingdings 3" pitchFamily="18" charset="2"/>
              <a:buNone/>
              <a:defRPr/>
            </a:pPr>
            <a:r>
              <a:rPr lang="it-IT" sz="3700" smtClean="0">
                <a:solidFill>
                  <a:srgbClr val="000000"/>
                </a:solidFill>
                <a:latin typeface="Utsaah"/>
                <a:ea typeface="Utsaah"/>
                <a:cs typeface="Utsaah"/>
              </a:rPr>
              <a:t>Consiste nel girare il mondo (20 PAESI) e rispondere alle domande.</a:t>
            </a:r>
          </a:p>
          <a:p>
            <a:pPr marL="68263" indent="0" eaLnBrk="1" hangingPunct="1">
              <a:lnSpc>
                <a:spcPct val="90000"/>
              </a:lnSpc>
              <a:buFont typeface="Wingdings 3" pitchFamily="18" charset="2"/>
              <a:buNone/>
              <a:defRPr/>
            </a:pPr>
            <a:r>
              <a:rPr lang="it-IT" sz="3700" smtClean="0">
                <a:solidFill>
                  <a:srgbClr val="000000"/>
                </a:solidFill>
                <a:latin typeface="Utsaah"/>
                <a:ea typeface="Utsaah"/>
                <a:cs typeface="Utsaah"/>
              </a:rPr>
              <a:t>Le domande centrano con il cibo tradizionale del luogo.</a:t>
            </a:r>
          </a:p>
          <a:p>
            <a:pPr marL="68263" indent="0" eaLnBrk="1" hangingPunct="1">
              <a:lnSpc>
                <a:spcPct val="90000"/>
              </a:lnSpc>
              <a:defRPr/>
            </a:pPr>
            <a:endParaRPr lang="it-IT" sz="1500" smtClean="0">
              <a:latin typeface="Utsaah"/>
              <a:ea typeface="Utsaah"/>
              <a:cs typeface="Utsaah"/>
            </a:endParaRPr>
          </a:p>
        </p:txBody>
      </p:sp>
      <p:pic>
        <p:nvPicPr>
          <p:cNvPr id="20485" name="Picture 3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3075" y="6121400"/>
            <a:ext cx="1949450" cy="669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custDataLst>
      <p:tags r:id="rId1"/>
    </p:custDataLst>
  </p:cSld>
  <p:clrMapOvr>
    <a:masterClrMapping/>
  </p:clrMapOvr>
  <p:transition spd="slow" advTm="10961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smtClean="0"/>
              <a:t>Il REGOLAMENTO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57250" y="1392238"/>
            <a:ext cx="7429500" cy="4418012"/>
          </a:xfrm>
        </p:spPr>
        <p:txBody>
          <a:bodyPr/>
          <a:lstStyle/>
          <a:p>
            <a:pPr eaLnBrk="1" hangingPunct="1"/>
            <a:r>
              <a:rPr lang="it-IT" sz="2400" smtClean="0">
                <a:latin typeface="Utsaah"/>
                <a:ea typeface="Utsaah"/>
                <a:cs typeface="Utsaah"/>
              </a:rPr>
              <a:t>Si possono fare da 2 a 4 squadre e ciascuna, sceglie una pedina(a forma di Bandiera).</a:t>
            </a:r>
          </a:p>
          <a:p>
            <a:pPr eaLnBrk="1" hangingPunct="1"/>
            <a:r>
              <a:rPr lang="it-IT" sz="2400" smtClean="0">
                <a:latin typeface="Utsaah"/>
                <a:ea typeface="Utsaah"/>
                <a:cs typeface="Utsaah"/>
              </a:rPr>
              <a:t>La prima squadra parte da START (cioè L’Italia).</a:t>
            </a:r>
          </a:p>
          <a:p>
            <a:pPr eaLnBrk="1" hangingPunct="1"/>
            <a:r>
              <a:rPr lang="it-IT" sz="2400" smtClean="0">
                <a:latin typeface="Utsaah"/>
                <a:ea typeface="Utsaah"/>
                <a:cs typeface="Utsaah"/>
              </a:rPr>
              <a:t>Ogni tappa è numerata e a seconda del numero si prende il quiz con il numero della tappa e una  carta rossa(bonus)la prima del mazzo.</a:t>
            </a:r>
          </a:p>
          <a:p>
            <a:pPr eaLnBrk="1" hangingPunct="1"/>
            <a:r>
              <a:rPr lang="it-IT" sz="2400" smtClean="0">
                <a:latin typeface="Utsaah"/>
                <a:ea typeface="Utsaah"/>
                <a:cs typeface="Utsaah"/>
              </a:rPr>
              <a:t>Si legge prima quella rossa poi quella bianca man mano che si avanza  si raggiunge la meta e la squadra che vince è quella che raggiunge per prima la TAPPA FINALE</a:t>
            </a:r>
          </a:p>
          <a:p>
            <a:pPr eaLnBrk="1" hangingPunct="1"/>
            <a:endParaRPr lang="it-IT" sz="1600" smtClean="0">
              <a:latin typeface="Utsaah"/>
              <a:ea typeface="Utsaah"/>
              <a:cs typeface="Utsaah"/>
            </a:endParaRPr>
          </a:p>
        </p:txBody>
      </p:sp>
      <p:pic>
        <p:nvPicPr>
          <p:cNvPr id="21507" name="Picture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3075" y="6121400"/>
            <a:ext cx="1949450" cy="669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 advTm="12133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34" presetClass="emph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10" dur="125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11" dur="63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2" dur="63" fill="hold">
                                          <p:stCondLst>
                                            <p:cond delay="63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3" dur="63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4" dur="63" fill="hold">
                                          <p:stCondLst>
                                            <p:cond delay="18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3975"/>
                            </p:stCondLst>
                            <p:childTnLst>
                              <p:par>
                                <p:cTn id="16" presetID="34" presetClass="emph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17" dur="125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18" dur="63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9" dur="63" fill="hold">
                                          <p:stCondLst>
                                            <p:cond delay="63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0" dur="63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21" dur="63" fill="hold">
                                          <p:stCondLst>
                                            <p:cond delay="18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225"/>
                            </p:stCondLst>
                            <p:childTnLst>
                              <p:par>
                                <p:cTn id="23" presetID="34" presetClass="emph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24" dur="125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25" dur="63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6" dur="63" fill="hold">
                                          <p:stCondLst>
                                            <p:cond delay="63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7" dur="63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28" dur="63" fill="hold">
                                          <p:stCondLst>
                                            <p:cond delay="18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8150"/>
                            </p:stCondLst>
                            <p:childTnLst>
                              <p:par>
                                <p:cTn id="30" presetID="34" presetClass="emph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31" dur="125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32" dur="63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33" dur="63" fill="hold">
                                          <p:stCondLst>
                                            <p:cond delay="63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34" dur="63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35" dur="63" fill="hold">
                                          <p:stCondLst>
                                            <p:cond delay="18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609600"/>
            <a:ext cx="6447501" cy="1320800"/>
          </a:xfrm>
        </p:spPr>
        <p:txBody>
          <a:bodyPr rtlCol="0"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t-IT" dirty="0" smtClean="0">
                <a:latin typeface="Aharoni" panose="02010803020104030203" pitchFamily="2" charset="-79"/>
                <a:cs typeface="Aharoni" panose="02010803020104030203" pitchFamily="2" charset="-79"/>
              </a:rPr>
              <a:t>Il </a:t>
            </a:r>
            <a:r>
              <a:rPr lang="it-IT" dirty="0" smtClean="0">
                <a:effectLst>
                  <a:reflection blurRad="6350" stA="55000" endA="300" endPos="45500" dir="5400000" sy="-100000" algn="bl" rotWithShape="0"/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CONTENUTO</a:t>
            </a:r>
            <a:endParaRPr lang="it-IT" dirty="0">
              <a:effectLst>
                <a:reflection blurRad="6350" stA="55000" endA="300" endPos="45500" dir="5400000" sy="-100000" algn="bl" rotWithShape="0"/>
              </a:effectLst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3075" y="1577975"/>
            <a:ext cx="7429500" cy="4543425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it-IT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Utsaah" panose="020B0604020202020204" pitchFamily="34" charset="0"/>
                <a:cs typeface="Utsaah" panose="020B0604020202020204" pitchFamily="34" charset="0"/>
              </a:rPr>
              <a:t>La scatola contiene :</a:t>
            </a:r>
          </a:p>
          <a:p>
            <a:pPr marL="525780" indent="-457200" eaLnBrk="1" fontAlgn="auto" hangingPunct="1">
              <a:spcAft>
                <a:spcPts val="0"/>
              </a:spcAft>
              <a:buFont typeface="+mj-lt"/>
              <a:buAutoNum type="arabicParenR"/>
              <a:defRPr/>
            </a:pPr>
            <a:r>
              <a:rPr lang="it-IT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Utsaah" panose="020B0604020202020204" pitchFamily="34" charset="0"/>
                <a:cs typeface="Utsaah" panose="020B0604020202020204" pitchFamily="34" charset="0"/>
              </a:rPr>
              <a:t>DADO</a:t>
            </a:r>
          </a:p>
          <a:p>
            <a:pPr marL="525780" indent="-457200" eaLnBrk="1" fontAlgn="auto" hangingPunct="1">
              <a:spcAft>
                <a:spcPts val="0"/>
              </a:spcAft>
              <a:buFont typeface="+mj-lt"/>
              <a:buAutoNum type="arabicParenR"/>
              <a:defRPr/>
            </a:pPr>
            <a:r>
              <a:rPr lang="it-IT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Utsaah" panose="020B0604020202020204" pitchFamily="34" charset="0"/>
                <a:cs typeface="Utsaah" panose="020B0604020202020204" pitchFamily="34" charset="0"/>
              </a:rPr>
              <a:t>4 PEDINE</a:t>
            </a:r>
          </a:p>
          <a:p>
            <a:pPr marL="525780" indent="-457200" eaLnBrk="1" fontAlgn="auto" hangingPunct="1">
              <a:spcAft>
                <a:spcPts val="0"/>
              </a:spcAft>
              <a:buFont typeface="+mj-lt"/>
              <a:buAutoNum type="arabicParenR"/>
              <a:defRPr/>
            </a:pPr>
            <a:r>
              <a:rPr lang="it-IT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Utsaah" panose="020B0604020202020204" pitchFamily="34" charset="0"/>
                <a:cs typeface="Utsaah" panose="020B0604020202020204" pitchFamily="34" charset="0"/>
              </a:rPr>
              <a:t>MAPPA</a:t>
            </a:r>
          </a:p>
          <a:p>
            <a:pPr marL="525780" indent="-457200" eaLnBrk="1" fontAlgn="auto" hangingPunct="1">
              <a:spcAft>
                <a:spcPts val="0"/>
              </a:spcAft>
              <a:buFont typeface="+mj-lt"/>
              <a:buAutoNum type="arabicParenR"/>
              <a:defRPr/>
            </a:pPr>
            <a:r>
              <a:rPr lang="it-IT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Utsaah" panose="020B0604020202020204" pitchFamily="34" charset="0"/>
                <a:cs typeface="Utsaah" panose="020B0604020202020204" pitchFamily="34" charset="0"/>
              </a:rPr>
              <a:t>CARTE ROSSE</a:t>
            </a:r>
          </a:p>
          <a:p>
            <a:pPr marL="525780" indent="-457200" eaLnBrk="1" fontAlgn="auto" hangingPunct="1">
              <a:spcAft>
                <a:spcPts val="0"/>
              </a:spcAft>
              <a:buFont typeface="+mj-lt"/>
              <a:buAutoNum type="arabicParenR"/>
              <a:defRPr/>
            </a:pPr>
            <a:r>
              <a:rPr lang="it-IT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Utsaah" panose="020B0604020202020204" pitchFamily="34" charset="0"/>
                <a:cs typeface="Utsaah" panose="020B0604020202020204" pitchFamily="34" charset="0"/>
              </a:rPr>
              <a:t>QUIZ</a:t>
            </a:r>
          </a:p>
          <a:p>
            <a:pPr marL="525780" indent="-457200" eaLnBrk="1" fontAlgn="auto" hangingPunct="1">
              <a:spcAft>
                <a:spcPts val="0"/>
              </a:spcAft>
              <a:buFont typeface="+mj-lt"/>
              <a:buAutoNum type="arabicParenR"/>
              <a:defRPr/>
            </a:pPr>
            <a:r>
              <a:rPr lang="it-IT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Utsaah" panose="020B0604020202020204" pitchFamily="34" charset="0"/>
                <a:cs typeface="Utsaah" panose="020B0604020202020204" pitchFamily="34" charset="0"/>
              </a:rPr>
              <a:t>PREMIO(piramide)</a:t>
            </a:r>
          </a:p>
          <a:p>
            <a:pPr marL="525780" indent="-457200" eaLnBrk="1" fontAlgn="auto" hangingPunct="1">
              <a:spcAft>
                <a:spcPts val="0"/>
              </a:spcAft>
              <a:buFont typeface="+mj-lt"/>
              <a:buAutoNum type="arabicParenR"/>
              <a:defRPr/>
            </a:pPr>
            <a:r>
              <a:rPr lang="it-IT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Utsaah" panose="020B0604020202020204" pitchFamily="34" charset="0"/>
                <a:cs typeface="Utsaah" panose="020B0604020202020204" pitchFamily="34" charset="0"/>
              </a:rPr>
              <a:t>BONUS(aerei,…)</a:t>
            </a:r>
            <a:endParaRPr lang="it-IT" sz="2400" dirty="0">
              <a:solidFill>
                <a:schemeClr val="tx1">
                  <a:lumMod val="75000"/>
                  <a:lumOff val="25000"/>
                </a:schemeClr>
              </a:solidFill>
              <a:latin typeface="Utsaah" panose="020B0604020202020204" pitchFamily="34" charset="0"/>
              <a:cs typeface="Utsaah" panose="020B0604020202020204" pitchFamily="34" charset="0"/>
            </a:endParaRPr>
          </a:p>
          <a:p>
            <a:pPr marL="0" indent="0" eaLnBrk="1" fontAlgn="auto" hangingPunct="1">
              <a:spcAft>
                <a:spcPts val="0"/>
              </a:spcAft>
              <a:buFont typeface="Wingdings 3" charset="2"/>
              <a:buNone/>
              <a:defRPr/>
            </a:pPr>
            <a:endParaRPr lang="it-IT" sz="2400" dirty="0">
              <a:solidFill>
                <a:schemeClr val="tx1">
                  <a:lumMod val="75000"/>
                  <a:lumOff val="25000"/>
                </a:schemeClr>
              </a:solidFill>
              <a:latin typeface="Utsaah" panose="020B0604020202020204" pitchFamily="34" charset="0"/>
              <a:cs typeface="Utsaah" panose="020B0604020202020204" pitchFamily="34" charset="0"/>
            </a:endParaRPr>
          </a:p>
        </p:txBody>
      </p:sp>
      <p:pic>
        <p:nvPicPr>
          <p:cNvPr id="22531" name="Picture 3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3075" y="6121400"/>
            <a:ext cx="1949450" cy="669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custDataLst>
      <p:tags r:id="rId1"/>
    </p:custDataLst>
  </p:cSld>
  <p:clrMapOvr>
    <a:masterClrMapping/>
  </p:clrMapOvr>
  <p:transition spd="slow" advTm="9622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4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4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4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4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4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4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4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4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49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t-IT" smtClean="0"/>
              <a:t>IDEATORI.</a:t>
            </a:r>
          </a:p>
        </p:txBody>
      </p:sp>
      <p:sp>
        <p:nvSpPr>
          <p:cNvPr id="23554" name="Content Placeholder 2"/>
          <p:cNvSpPr>
            <a:spLocks noGrp="1"/>
          </p:cNvSpPr>
          <p:nvPr>
            <p:ph idx="1"/>
          </p:nvPr>
        </p:nvSpPr>
        <p:spPr>
          <a:xfrm>
            <a:off x="508000" y="1831975"/>
            <a:ext cx="6446838" cy="3881438"/>
          </a:xfrm>
        </p:spPr>
        <p:txBody>
          <a:bodyPr/>
          <a:lstStyle/>
          <a:p>
            <a:pPr eaLnBrk="1" hangingPunct="1"/>
            <a:r>
              <a:rPr lang="it-IT" sz="4400" smtClean="0">
                <a:latin typeface="Utsaah"/>
                <a:ea typeface="Utsaah"/>
                <a:cs typeface="Utsaah"/>
              </a:rPr>
              <a:t>Chouak Wassim</a:t>
            </a:r>
          </a:p>
          <a:p>
            <a:pPr eaLnBrk="1" hangingPunct="1"/>
            <a:r>
              <a:rPr lang="it-IT" sz="4400" smtClean="0">
                <a:latin typeface="Utsaah"/>
                <a:ea typeface="Utsaah"/>
                <a:cs typeface="Utsaah"/>
              </a:rPr>
              <a:t>Gatti Valentino</a:t>
            </a:r>
          </a:p>
          <a:p>
            <a:pPr eaLnBrk="1" hangingPunct="1"/>
            <a:r>
              <a:rPr lang="it-IT" sz="4400" smtClean="0">
                <a:latin typeface="Utsaah"/>
                <a:ea typeface="Utsaah"/>
                <a:cs typeface="Utsaah"/>
              </a:rPr>
              <a:t>Rossoni Giordano</a:t>
            </a:r>
          </a:p>
          <a:p>
            <a:pPr eaLnBrk="1" hangingPunct="1"/>
            <a:r>
              <a:rPr lang="it-IT" sz="4400" smtClean="0">
                <a:latin typeface="Utsaah"/>
                <a:ea typeface="Utsaah"/>
                <a:cs typeface="Utsaah"/>
              </a:rPr>
              <a:t>Pezzotta del Prato Amin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01638" y="6116638"/>
            <a:ext cx="1949450" cy="668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/>
            </a:extLst>
          </a:blip>
          <a:stretch>
            <a:fillRect/>
          </a:stretch>
        </p:blipFill>
        <p:spPr>
          <a:xfrm rot="19547370">
            <a:off x="6149699" y="2791615"/>
            <a:ext cx="2007191" cy="2149433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custDataLst>
      <p:tags r:id="rId1"/>
    </p:custDataLst>
  </p:cSld>
  <p:clrMapOvr>
    <a:masterClrMapping/>
  </p:clrMapOvr>
  <p:transition spd="slow" advTm="2736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6|1.4|0.9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6|0.9|4.7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6|1.4|2.3|4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6|0.7|1.4|1|0.6|0.5|0.6|0.6|0.5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2"/>
</p:tagLst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64</TotalTime>
  <Words>180</Words>
  <Application>Microsoft Office PowerPoint</Application>
  <PresentationFormat>Presentazione su schermo (4:3)</PresentationFormat>
  <Paragraphs>25</Paragraphs>
  <Slides>6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Modello struttura</vt:lpstr>
      </vt:variant>
      <vt:variant>
        <vt:i4>4</vt:i4>
      </vt:variant>
      <vt:variant>
        <vt:lpstr>Titoli diapositive</vt:lpstr>
      </vt:variant>
      <vt:variant>
        <vt:i4>6</vt:i4>
      </vt:variant>
    </vt:vector>
  </HeadingPairs>
  <TitlesOfParts>
    <vt:vector size="15" baseType="lpstr">
      <vt:lpstr>Arial</vt:lpstr>
      <vt:lpstr>Trebuchet MS</vt:lpstr>
      <vt:lpstr>Wingdings 3</vt:lpstr>
      <vt:lpstr>Calibri</vt:lpstr>
      <vt:lpstr>Utsaah</vt:lpstr>
      <vt:lpstr>Facet</vt:lpstr>
      <vt:lpstr>Facet</vt:lpstr>
      <vt:lpstr>Facet</vt:lpstr>
      <vt:lpstr>Facet</vt:lpstr>
      <vt:lpstr>Diapositiva 1</vt:lpstr>
      <vt:lpstr>EXPO</vt:lpstr>
      <vt:lpstr>Diapositiva 3</vt:lpstr>
      <vt:lpstr>Il REGOLAMENTO </vt:lpstr>
      <vt:lpstr>Diapositiva 5</vt:lpstr>
      <vt:lpstr>IDEATORI.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L’ATLANTE DEL CIBO</dc:title>
  <dc:creator>ELiTE SNiPER</dc:creator>
  <cp:lastModifiedBy>Pc</cp:lastModifiedBy>
  <cp:revision>12</cp:revision>
  <dcterms:created xsi:type="dcterms:W3CDTF">2015-03-02T15:51:47Z</dcterms:created>
  <dcterms:modified xsi:type="dcterms:W3CDTF">2015-05-12T13:04:20Z</dcterms:modified>
</cp:coreProperties>
</file>